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0" r:id="rId2"/>
    <p:sldMasterId id="2147483828" r:id="rId3"/>
    <p:sldMasterId id="2147483846" r:id="rId4"/>
    <p:sldMasterId id="2147483864" r:id="rId5"/>
  </p:sldMasterIdLst>
  <p:sldIdLst>
    <p:sldId id="259" r:id="rId6"/>
    <p:sldId id="262" r:id="rId7"/>
    <p:sldId id="265" r:id="rId8"/>
    <p:sldId id="268" r:id="rId9"/>
    <p:sldId id="271" r:id="rId10"/>
    <p:sldId id="274" r:id="rId11"/>
    <p:sldId id="277" r:id="rId12"/>
    <p:sldId id="304" r:id="rId13"/>
    <p:sldId id="283" r:id="rId14"/>
    <p:sldId id="286" r:id="rId15"/>
    <p:sldId id="289" r:id="rId16"/>
    <p:sldId id="292" r:id="rId17"/>
    <p:sldId id="298" r:id="rId18"/>
    <p:sldId id="301" r:id="rId19"/>
    <p:sldId id="307" r:id="rId20"/>
    <p:sldId id="310" r:id="rId21"/>
    <p:sldId id="313" r:id="rId22"/>
    <p:sldId id="316" r:id="rId23"/>
    <p:sldId id="319" r:id="rId24"/>
    <p:sldId id="322" r:id="rId25"/>
    <p:sldId id="325" r:id="rId26"/>
    <p:sldId id="328" r:id="rId27"/>
    <p:sldId id="331" r:id="rId28"/>
    <p:sldId id="334" r:id="rId29"/>
    <p:sldId id="337" r:id="rId30"/>
    <p:sldId id="340" r:id="rId31"/>
    <p:sldId id="343" r:id="rId32"/>
    <p:sldId id="346" r:id="rId33"/>
    <p:sldId id="349" r:id="rId34"/>
    <p:sldId id="352" r:id="rId35"/>
    <p:sldId id="355" r:id="rId36"/>
    <p:sldId id="358" r:id="rId37"/>
    <p:sldId id="361" r:id="rId38"/>
    <p:sldId id="364" r:id="rId39"/>
    <p:sldId id="367" r:id="rId40"/>
    <p:sldId id="370" r:id="rId41"/>
    <p:sldId id="373" r:id="rId42"/>
    <p:sldId id="376" r:id="rId43"/>
    <p:sldId id="379" r:id="rId44"/>
    <p:sldId id="382" r:id="rId45"/>
    <p:sldId id="385" r:id="rId46"/>
    <p:sldId id="388" r:id="rId47"/>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72" d="100"/>
          <a:sy n="72" d="100"/>
        </p:scale>
        <p:origin x="618" y="7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8.90819E-39" units="1/dev"/>
          <inkml:channelProperty channel="OA" name="resolution" value="1000" units="1/deg"/>
          <inkml:channelProperty channel="OE" name="resolution" value="1000" units="1/deg"/>
        </inkml:channelProperties>
      </inkml:inkSource>
      <inkml:timestamp xml:id="ts0" timeString="2021-07-24T09:33:05.176"/>
    </inkml:context>
    <inkml:brush xml:id="br0">
      <inkml:brushProperty name="width" value="0.1" units="cm"/>
      <inkml:brushProperty name="height" value="0.1" units="cm"/>
    </inkml:brush>
  </inkml:definitions>
  <inkml:trace contextRef="#ctx0" brushRef="#br0">10663 4842 16383 0 0,'0'0'-16383'0'0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77"/>
    </inkml:context>
    <inkml:brush xml:id="br0">
      <inkml:brushProperty name="width" value="0.1" units="cm"/>
      <inkml:brushProperty name="height" value="0.1" units="cm"/>
    </inkml:brush>
  </inkml:definitions>
  <inkml:trace contextRef="#ctx0" brushRef="#br0">19500 4948 16383 0 0,'0'0'-16383'0'0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78"/>
    </inkml:context>
    <inkml:brush xml:id="br0">
      <inkml:brushProperty name="width" value="0.1" units="cm"/>
      <inkml:brushProperty name="height" value="0.1" units="cm"/>
    </inkml:brush>
  </inkml:definitions>
  <inkml:trace contextRef="#ctx0" brushRef="#br0">20929 5636 16383 0 0,'0'0'-16383'0'0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79"/>
    </inkml:context>
    <inkml:brush xml:id="br0">
      <inkml:brushProperty name="width" value="0.1" units="cm"/>
      <inkml:brushProperty name="height" value="0.1" units="cm"/>
    </inkml:brush>
  </inkml:definitions>
  <inkml:trace contextRef="#ctx0" brushRef="#br0">20241 5565 16383 0 0,'0'-8'0'0'0,"0"-3"-16383"0"0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80"/>
    </inkml:context>
    <inkml:brush xml:id="br0">
      <inkml:brushProperty name="width" value="0.1" units="cm"/>
      <inkml:brushProperty name="height" value="0.1" units="cm"/>
    </inkml:brush>
  </inkml:definitions>
  <inkml:trace contextRef="#ctx0" brushRef="#br0">20082 5239 16383 0 0,'0'0'-16383'0'0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81"/>
    </inkml:context>
    <inkml:brush xml:id="br0">
      <inkml:brushProperty name="width" value="0.1" units="cm"/>
      <inkml:brushProperty name="height" value="0.1" units="cm"/>
    </inkml:brush>
  </inkml:definitions>
  <inkml:trace contextRef="#ctx0" brushRef="#br0">20082 5239 16383 0 0,'0'0'-16383'0'0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82"/>
    </inkml:context>
    <inkml:brush xml:id="br0">
      <inkml:brushProperty name="width" value="0.1" units="cm"/>
      <inkml:brushProperty name="height" value="0.1" units="cm"/>
    </inkml:brush>
  </inkml:definitions>
  <inkml:trace contextRef="#ctx0" brushRef="#br0">19209 4577 16383 0 0,'0'0'-16383'0'0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83"/>
    </inkml:context>
    <inkml:brush xml:id="br0">
      <inkml:brushProperty name="width" value="0.1" units="cm"/>
      <inkml:brushProperty name="height" value="0.1" units="cm"/>
    </inkml:brush>
  </inkml:definitions>
  <inkml:trace contextRef="#ctx0" brushRef="#br0">19526 5106 16383 0 0,'0'0'-16383'0'0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77"/>
    </inkml:context>
    <inkml:brush xml:id="br0">
      <inkml:brushProperty name="width" value="0.1" units="cm"/>
      <inkml:brushProperty name="height" value="0.1" units="cm"/>
    </inkml:brush>
  </inkml:definitions>
  <inkml:trace contextRef="#ctx0" brushRef="#br0">19500 4948 16383 0 0,'0'0'-16383'0'0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78"/>
    </inkml:context>
    <inkml:brush xml:id="br0">
      <inkml:brushProperty name="width" value="0.1" units="cm"/>
      <inkml:brushProperty name="height" value="0.1" units="cm"/>
    </inkml:brush>
  </inkml:definitions>
  <inkml:trace contextRef="#ctx0" brushRef="#br0">20929 5636 16383 0 0,'0'0'-16383'0'0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79"/>
    </inkml:context>
    <inkml:brush xml:id="br0">
      <inkml:brushProperty name="width" value="0.1" units="cm"/>
      <inkml:brushProperty name="height" value="0.1" units="cm"/>
    </inkml:brush>
  </inkml:definitions>
  <inkml:trace contextRef="#ctx0" brushRef="#br0">20241 5565 16383 0 0,'0'-8'0'0'0,"0"-3"-16383"0"0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80"/>
    </inkml:context>
    <inkml:brush xml:id="br0">
      <inkml:brushProperty name="width" value="0.1" units="cm"/>
      <inkml:brushProperty name="height" value="0.1" units="cm"/>
    </inkml:brush>
  </inkml:definitions>
  <inkml:trace contextRef="#ctx0" brushRef="#br0">20082 5239 16383 0 0,'0'0'-16383'0'0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81"/>
    </inkml:context>
    <inkml:brush xml:id="br0">
      <inkml:brushProperty name="width" value="0.1" units="cm"/>
      <inkml:brushProperty name="height" value="0.1" units="cm"/>
    </inkml:brush>
  </inkml:definitions>
  <inkml:trace contextRef="#ctx0" brushRef="#br0">20082 5239 16383 0 0,'0'0'-16383'0'0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82"/>
    </inkml:context>
    <inkml:brush xml:id="br0">
      <inkml:brushProperty name="width" value="0.1" units="cm"/>
      <inkml:brushProperty name="height" value="0.1" units="cm"/>
    </inkml:brush>
  </inkml:definitions>
  <inkml:trace contextRef="#ctx0" brushRef="#br0">19209 4577 16383 0 0,'0'0'-16383'0'0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83"/>
    </inkml:context>
    <inkml:brush xml:id="br0">
      <inkml:brushProperty name="width" value="0.1" units="cm"/>
      <inkml:brushProperty name="height" value="0.1" units="cm"/>
    </inkml:brush>
  </inkml:definitions>
  <inkml:trace contextRef="#ctx0" brushRef="#br0">19526 5106 16383 0 0,'0'0'-16383'0'0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1-07-24T09:33:05.176"/>
    </inkml:context>
    <inkml:brush xml:id="br0">
      <inkml:brushProperty name="width" value="0.1" units="cm"/>
      <inkml:brushProperty name="height" value="0.1" units="cm"/>
    </inkml:brush>
  </inkml:definitions>
  <inkml:trace contextRef="#ctx0" brushRef="#br0">10663 4842 16383 0 0,'0'0'-16383'0'0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1AACB91A-278F-48CB-A082-6BFDBBF195D4}" type="datetimeFigureOut">
              <a:rPr lang="en-US" smtClean="0"/>
              <a:t>7/25/2021</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6224270-EB1A-419F-84FD-7489E8F08E10}" type="datetimeFigureOut">
              <a:rPr lang="en-US" smtClean="0"/>
              <a:t>7/25/2021</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C0340B7-CC9D-479E-871A-4D96565BC438}" type="datetimeFigureOut">
              <a:rPr lang="en-US" smtClean="0"/>
              <a:t>7/25/2021</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871311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8703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165198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37477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A6273C-E372-4356-A073-4FBDFE446608}" type="datetimeFigureOut">
              <a:rPr lang="en-IN" smtClean="0"/>
              <a:t>25-07-2021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79267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A6273C-E372-4356-A073-4FBDFE446608}" type="datetimeFigureOut">
              <a:rPr lang="en-IN" smtClean="0"/>
              <a:t>25-07-2021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568511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A6273C-E372-4356-A073-4FBDFE446608}" type="datetimeFigureOut">
              <a:rPr lang="en-IN" smtClean="0"/>
              <a:t>25-07-2021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9647025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40114805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5311D94-8BE0-42A0-A911-36DBF1FA72C4}" type="datetimeFigureOut">
              <a:rPr lang="en-US" smtClean="0"/>
              <a:t>7/25/2021</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630405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6920421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5867744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18990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0625195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a:ln w="3175" cmpd="sng">
                  <a:noFill/>
                </a:ln>
                <a:gradFill flip="none" rotWithShape="1">
                  <a:gsLst>
                    <a:gs pos="0">
                      <a:schemeClr val="tx1"/>
                    </a:gs>
                    <a:gs pos="100000">
                      <a:schemeClr val="tx1">
                        <a:lumMod val="75000"/>
                      </a:schemeClr>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82043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a:ln w="3175" cmpd="sng">
                  <a:noFill/>
                </a:ln>
                <a:gradFill flip="none" rotWithShape="1">
                  <a:gsLst>
                    <a:gs pos="0">
                      <a:schemeClr val="tx1"/>
                    </a:gs>
                    <a:gs pos="100000">
                      <a:schemeClr val="tx1">
                        <a:lumMod val="75000"/>
                      </a:schemeClr>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678583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451500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152810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871311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66F440B6-A379-4B2F-9CB4-F63D5F6A3B0E}" type="datetimeFigureOut">
              <a:rPr lang="en-US" smtClean="0"/>
              <a:t>7/25/2021</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8703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165198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37477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A6273C-E372-4356-A073-4FBDFE446608}" type="datetimeFigureOut">
              <a:rPr lang="en-IN" smtClean="0"/>
              <a:t>25-07-2021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79267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A6273C-E372-4356-A073-4FBDFE446608}" type="datetimeFigureOut">
              <a:rPr lang="en-IN" smtClean="0"/>
              <a:t>25-07-2021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568511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A6273C-E372-4356-A073-4FBDFE446608}" type="datetimeFigureOut">
              <a:rPr lang="en-IN" smtClean="0"/>
              <a:t>25-07-2021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9647025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40114805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630405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6920421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5867744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54665946-8D6D-4189-9629-87BCCE503331}" type="datetimeFigureOut">
              <a:rPr lang="en-US" smtClean="0"/>
              <a:t>7/25/2021</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18990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0625195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a:ln w="3175" cmpd="sng">
                  <a:noFill/>
                </a:ln>
                <a:gradFill flip="none" rotWithShape="1">
                  <a:gsLst>
                    <a:gs pos="0">
                      <a:schemeClr val="tx1"/>
                    </a:gs>
                    <a:gs pos="100000">
                      <a:schemeClr val="tx1">
                        <a:lumMod val="75000"/>
                      </a:schemeClr>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82043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a:ln w="3175" cmpd="sng">
                  <a:noFill/>
                </a:ln>
                <a:gradFill flip="none" rotWithShape="1">
                  <a:gsLst>
                    <a:gs pos="0">
                      <a:schemeClr val="tx1"/>
                    </a:gs>
                    <a:gs pos="100000">
                      <a:schemeClr val="tx1">
                        <a:lumMod val="75000"/>
                      </a:schemeClr>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678583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451500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152810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871311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8703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165198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37477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AF6692DF-E508-4784-B3C8-5F2419E0261D}" type="datetimeFigureOut">
              <a:rPr lang="en-US" smtClean="0"/>
              <a:t>7/25/2021</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A6273C-E372-4356-A073-4FBDFE446608}" type="datetimeFigureOut">
              <a:rPr lang="en-IN" smtClean="0"/>
              <a:t>25-07-2021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79267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A6273C-E372-4356-A073-4FBDFE446608}" type="datetimeFigureOut">
              <a:rPr lang="en-IN" smtClean="0"/>
              <a:t>25-07-2021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568511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A6273C-E372-4356-A073-4FBDFE446608}" type="datetimeFigureOut">
              <a:rPr lang="en-IN" smtClean="0"/>
              <a:t>25-07-2021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9647025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40114805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630405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6920421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5867744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18990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0625195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a:ln w="3175" cmpd="sng">
                  <a:noFill/>
                </a:ln>
                <a:gradFill flip="none" rotWithShape="1">
                  <a:gsLst>
                    <a:gs pos="0">
                      <a:schemeClr val="tx1"/>
                    </a:gs>
                    <a:gs pos="100000">
                      <a:schemeClr val="tx1">
                        <a:lumMod val="75000"/>
                      </a:schemeClr>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82043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4EC82602-37F8-45EC-B3E0-FF442896F30B}" type="datetimeFigureOut">
              <a:rPr lang="en-US" smtClean="0"/>
              <a:t>7/25/2021</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a:ln w="3175" cmpd="sng">
                  <a:noFill/>
                </a:ln>
                <a:gradFill flip="none" rotWithShape="1">
                  <a:gsLst>
                    <a:gs pos="0">
                      <a:schemeClr val="tx1"/>
                    </a:gs>
                    <a:gs pos="100000">
                      <a:schemeClr val="tx1">
                        <a:lumMod val="75000"/>
                      </a:schemeClr>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678583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451500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152810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871311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8703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165198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37477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A6273C-E372-4356-A073-4FBDFE446608}" type="datetimeFigureOut">
              <a:rPr lang="en-IN" smtClean="0"/>
              <a:t>25-07-2021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79267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A6273C-E372-4356-A073-4FBDFE446608}" type="datetimeFigureOut">
              <a:rPr lang="en-IN" smtClean="0"/>
              <a:t>25-07-2021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568511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A6273C-E372-4356-A073-4FBDFE446608}" type="datetimeFigureOut">
              <a:rPr lang="en-IN" smtClean="0"/>
              <a:t>25-07-2021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9647025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8986AD35-6DF1-4735-AF57-725BA2C4C4E6}" type="datetimeFigureOut">
              <a:rPr lang="en-US" smtClean="0"/>
              <a:t>7/25/2021</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40114805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630405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A6273C-E372-4356-A073-4FBDFE446608}" type="datetimeFigureOut">
              <a:rPr lang="en-IN" smtClean="0"/>
              <a:t>25-07-2021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6920421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5867744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18990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0625195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a:ln w="3175" cmpd="sng">
                  <a:noFill/>
                </a:ln>
                <a:gradFill flip="none" rotWithShape="1">
                  <a:gsLst>
                    <a:gs pos="0">
                      <a:schemeClr val="tx1"/>
                    </a:gs>
                    <a:gs pos="100000">
                      <a:schemeClr val="tx1">
                        <a:lumMod val="75000"/>
                      </a:schemeClr>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82043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a:ln w="3175" cmpd="sng">
                  <a:noFill/>
                </a:ln>
                <a:gradFill flip="none" rotWithShape="1">
                  <a:gsLst>
                    <a:gs pos="0">
                      <a:schemeClr val="tx1"/>
                    </a:gs>
                    <a:gs pos="100000">
                      <a:schemeClr val="tx1">
                        <a:lumMod val="75000"/>
                      </a:schemeClr>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28678583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3451500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273C-E372-4356-A073-4FBDFE446608}" type="datetimeFigureOut">
              <a:rPr lang="en-IN" smtClean="0"/>
              <a:t>25-07-2021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E85A57-70EA-453B-AAA8-60FD968EEDE7}" type="slidenum">
              <a:rPr lang="en-IN" smtClean="0"/>
              <a:t>‹#›</a:t>
            </a:fld>
            <a:endParaRPr lang="en-IN"/>
          </a:p>
        </p:txBody>
      </p:sp>
    </p:spTree>
    <p:extLst>
      <p:ext uri="{BB962C8B-B14F-4D97-AF65-F5344CB8AC3E}">
        <p14:creationId xmlns:p14="http://schemas.microsoft.com/office/powerpoint/2010/main" val="1152810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1413248-816E-40A7-8BEB-9FF7A7D7464C}" type="datetimeFigureOut">
              <a:rPr lang="en-US" smtClean="0"/>
              <a:t>7/25/2021</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81A06A6F-588C-4E13-8CD8-E0AC1F6FDE7D}" type="datetimeFigureOut">
              <a:rPr lang="en-US" smtClean="0"/>
              <a:t>7/25/2021</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7/25/2021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A6273C-E372-4356-A073-4FBDFE446608}" type="datetimeFigureOut">
              <a:rPr lang="en-IN" smtClean="0"/>
              <a:t>25-07-2021</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defPPr>
              <a:defRPr lang="en-US"/>
            </a:defPPr>
            <a:lvl1pPr marL="0" algn="l"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CE85A57-70EA-453B-AAA8-60FD968EEDE7}" type="slidenum">
              <a:rPr lang="en-IN" smtClean="0"/>
              <a:t>‹#›</a:t>
            </a:fld>
            <a:endParaRPr lang="en-IN"/>
          </a:p>
        </p:txBody>
      </p:sp>
    </p:spTree>
    <p:extLst>
      <p:ext uri="{BB962C8B-B14F-4D97-AF65-F5344CB8AC3E}">
        <p14:creationId xmlns:p14="http://schemas.microsoft.com/office/powerpoint/2010/main" val="910581015"/>
      </p:ext>
    </p:extLst>
  </p:cSld>
  <p:clrMap bg1="dk1" tx1="lt1" bg2="dk2" tx2="lt2" accent1="accent1" accent2="accent2" accent3="accent3" accent4="accent4" accent5="accent5" accent6="accent6" hlink="hlink" folHlink="folHlink"/>
  <p:sldLayoutIdLst>
    <p:sldLayoutId id="2147483660"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Tx/>
        <a:buFont typeface="Arial" pitchFamily="34" charset="0"/>
        <a:buChar char="•"/>
        <a:defRPr sz="20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Tx/>
        <a:buFont typeface="Arial" pitchFamily="34" charset="0"/>
        <a:buChar char="•"/>
        <a:defRPr sz="18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Tx/>
        <a:buFont typeface="Arial" pitchFamily="34" charset="0"/>
        <a:buChar char="•"/>
        <a:defRPr sz="16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A6273C-E372-4356-A073-4FBDFE446608}" type="datetimeFigureOut">
              <a:rPr lang="en-IN" smtClean="0"/>
              <a:t>25-07-2021</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defPPr>
              <a:defRPr lang="en-US"/>
            </a:defPPr>
            <a:lvl1pPr marL="0" algn="l"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CE85A57-70EA-453B-AAA8-60FD968EEDE7}" type="slidenum">
              <a:rPr lang="en-IN" smtClean="0"/>
              <a:t>‹#›</a:t>
            </a:fld>
            <a:endParaRPr lang="en-IN"/>
          </a:p>
        </p:txBody>
      </p:sp>
    </p:spTree>
    <p:extLst>
      <p:ext uri="{BB962C8B-B14F-4D97-AF65-F5344CB8AC3E}">
        <p14:creationId xmlns:p14="http://schemas.microsoft.com/office/powerpoint/2010/main" val="910581015"/>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Tx/>
        <a:buFont typeface="Arial" pitchFamily="34" charset="0"/>
        <a:buChar char="•"/>
        <a:defRPr sz="20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Tx/>
        <a:buFont typeface="Arial" pitchFamily="34" charset="0"/>
        <a:buChar char="•"/>
        <a:defRPr sz="18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Tx/>
        <a:buFont typeface="Arial" pitchFamily="34" charset="0"/>
        <a:buChar char="•"/>
        <a:defRPr sz="16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A6273C-E372-4356-A073-4FBDFE446608}" type="datetimeFigureOut">
              <a:rPr lang="en-IN" smtClean="0"/>
              <a:t>25-07-2021</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defPPr>
              <a:defRPr lang="en-US"/>
            </a:defPPr>
            <a:lvl1pPr marL="0" algn="l"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CE85A57-70EA-453B-AAA8-60FD968EEDE7}" type="slidenum">
              <a:rPr lang="en-IN" smtClean="0"/>
              <a:t>‹#›</a:t>
            </a:fld>
            <a:endParaRPr lang="en-IN"/>
          </a:p>
        </p:txBody>
      </p:sp>
    </p:spTree>
    <p:extLst>
      <p:ext uri="{BB962C8B-B14F-4D97-AF65-F5344CB8AC3E}">
        <p14:creationId xmlns:p14="http://schemas.microsoft.com/office/powerpoint/2010/main" val="91058101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Tx/>
        <a:buFont typeface="Arial" pitchFamily="34" charset="0"/>
        <a:buChar char="•"/>
        <a:defRPr sz="20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Tx/>
        <a:buFont typeface="Arial" pitchFamily="34" charset="0"/>
        <a:buChar char="•"/>
        <a:defRPr sz="18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Tx/>
        <a:buFont typeface="Arial" pitchFamily="34" charset="0"/>
        <a:buChar char="•"/>
        <a:defRPr sz="16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A6273C-E372-4356-A073-4FBDFE446608}" type="datetimeFigureOut">
              <a:rPr lang="en-IN" smtClean="0"/>
              <a:t>25-07-2021</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defPPr>
              <a:defRPr lang="en-US"/>
            </a:defPPr>
            <a:lvl1pPr marL="0" algn="l"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CE85A57-70EA-453B-AAA8-60FD968EEDE7}" type="slidenum">
              <a:rPr lang="en-IN" smtClean="0"/>
              <a:t>‹#›</a:t>
            </a:fld>
            <a:endParaRPr lang="en-IN"/>
          </a:p>
        </p:txBody>
      </p:sp>
    </p:spTree>
    <p:extLst>
      <p:ext uri="{BB962C8B-B14F-4D97-AF65-F5344CB8AC3E}">
        <p14:creationId xmlns:p14="http://schemas.microsoft.com/office/powerpoint/2010/main" val="910581015"/>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Tx/>
        <a:buFont typeface="Arial" pitchFamily="34" charset="0"/>
        <a:buChar char="•"/>
        <a:defRPr sz="20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Tx/>
        <a:buFont typeface="Arial" pitchFamily="34" charset="0"/>
        <a:buChar char="•"/>
        <a:defRPr sz="18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Tx/>
        <a:buFont typeface="Arial" pitchFamily="34" charset="0"/>
        <a:buChar char="•"/>
        <a:defRPr sz="16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30.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2.png"/><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customXml" Target="../ink/ink8.xml"/><Relationship Id="rId2" Type="http://schemas.openxmlformats.org/officeDocument/2006/relationships/image" Target="../media/image12.png"/><Relationship Id="rId1" Type="http://schemas.openxmlformats.org/officeDocument/2006/relationships/slideLayout" Target="../slideLayouts/slideLayout67.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customXml" Target="../ink/ink2.xml"/><Relationship Id="rId10" Type="http://schemas.openxmlformats.org/officeDocument/2006/relationships/customXml" Target="../ink/ink6.xml"/><Relationship Id="rId4" Type="http://schemas.openxmlformats.org/officeDocument/2006/relationships/image" Target="../media/image13.emf"/><Relationship Id="rId9" Type="http://schemas.openxmlformats.org/officeDocument/2006/relationships/customXml" Target="../ink/ink5.xml"/><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2.png"/><Relationship Id="rId3" Type="http://schemas.openxmlformats.org/officeDocument/2006/relationships/customXml" Target="../ink/ink9.xml"/><Relationship Id="rId7" Type="http://schemas.openxmlformats.org/officeDocument/2006/relationships/customXml" Target="../ink/ink12.xml"/><Relationship Id="rId12" Type="http://schemas.openxmlformats.org/officeDocument/2006/relationships/customXml" Target="../ink/ink16.xml"/><Relationship Id="rId2" Type="http://schemas.openxmlformats.org/officeDocument/2006/relationships/image" Target="../media/image15.png"/><Relationship Id="rId1" Type="http://schemas.openxmlformats.org/officeDocument/2006/relationships/slideLayout" Target="../slideLayouts/slideLayout67.xml"/><Relationship Id="rId6" Type="http://schemas.openxmlformats.org/officeDocument/2006/relationships/customXml" Target="../ink/ink11.xml"/><Relationship Id="rId11" Type="http://schemas.openxmlformats.org/officeDocument/2006/relationships/customXml" Target="../ink/ink15.xml"/><Relationship Id="rId5" Type="http://schemas.openxmlformats.org/officeDocument/2006/relationships/customXml" Target="../ink/ink10.xml"/><Relationship Id="rId10" Type="http://schemas.openxmlformats.org/officeDocument/2006/relationships/customXml" Target="../ink/ink14.xml"/><Relationship Id="rId4" Type="http://schemas.openxmlformats.org/officeDocument/2006/relationships/image" Target="../media/image13.emf"/><Relationship Id="rId9" Type="http://schemas.openxmlformats.org/officeDocument/2006/relationships/customXml" Target="../ink/ink13.xml"/><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6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financialexpress.com/market/india-is-the-reason-for-bitcoins-price-surge-heres-why/1616145/%22" TargetMode="External"/><Relationship Id="rId1" Type="http://schemas.openxmlformats.org/officeDocument/2006/relationships/slideLayout" Target="../slideLayouts/slideLayout69.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9.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9.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9.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quantivity.wordpress.com/2011/02/21/why-log-returns/%5D" TargetMode="External"/><Relationship Id="rId1" Type="http://schemas.openxmlformats.org/officeDocument/2006/relationships/slideLayout" Target="../slideLayouts/slideLayout69.xml"/><Relationship Id="rId5" Type="http://schemas.openxmlformats.org/officeDocument/2006/relationships/image" Target="../media/image3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69.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6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8" Type="http://schemas.openxmlformats.org/officeDocument/2006/relationships/hyperlink" Target="https://allstarcharts.com/u-s-stock-market-bottomed-2008-march-2009/" TargetMode="External"/><Relationship Id="rId3" Type="http://schemas.openxmlformats.org/officeDocument/2006/relationships/hyperlink" Target="https://www.nasdaq.com/market-activity/quotes/historical" TargetMode="External"/><Relationship Id="rId7" Type="http://schemas.openxmlformats.org/officeDocument/2006/relationships/hyperlink" Target="https://cbeci.org/" TargetMode="External"/><Relationship Id="rId2" Type="http://schemas.openxmlformats.org/officeDocument/2006/relationships/hyperlink" Target="https://www.nyse.com/market-data/historical" TargetMode="External"/><Relationship Id="rId1" Type="http://schemas.openxmlformats.org/officeDocument/2006/relationships/slideLayout" Target="../slideLayouts/slideLayout64.xml"/><Relationship Id="rId6" Type="http://schemas.openxmlformats.org/officeDocument/2006/relationships/hyperlink" Target="https://www.blockchain.com/charts/market-cap" TargetMode="External"/><Relationship Id="rId5" Type="http://schemas.openxmlformats.org/officeDocument/2006/relationships/hyperlink" Target="https://opendata.stackexchange.com/questions/11955/total-cryptocurrency-market-cap-over-time" TargetMode="External"/><Relationship Id="rId10" Type="http://schemas.openxmlformats.org/officeDocument/2006/relationships/image" Target="../media/image2.png"/><Relationship Id="rId4" Type="http://schemas.openxmlformats.org/officeDocument/2006/relationships/hyperlink" Target="https://finance.yahoo.com/quote/%5EGSPC/history?period1=1221404400&amp;period2=1230649200&amp;interval=1d&amp;filter=history&amp;frequency=1d" TargetMode="External"/><Relationship Id="rId9"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hyperlink" Target="https://www.investopedia.com/articles/technical/02/010702.asp" TargetMode="External"/><Relationship Id="rId7" Type="http://schemas.openxmlformats.org/officeDocument/2006/relationships/image" Target="../media/image2.png"/><Relationship Id="rId2" Type="http://schemas.openxmlformats.org/officeDocument/2006/relationships/hyperlink" Target="http://techflare.blog/how-to-calculate-historical-volatility-and-sharpe-ratio-in-python/" TargetMode="External"/><Relationship Id="rId1" Type="http://schemas.openxmlformats.org/officeDocument/2006/relationships/slideLayout" Target="../slideLayouts/slideLayout64.xml"/><Relationship Id="rId6" Type="http://schemas.openxmlformats.org/officeDocument/2006/relationships/image" Target="../media/image39.png"/><Relationship Id="rId5" Type="http://schemas.openxmlformats.org/officeDocument/2006/relationships/hyperlink" Target="https://economictimes.indiatimes.com/markets/stocks/news/5-reasons-why-bitcoin-cryptocurrency-prices-are-on-the-rise/articleshow/80764149.cms?from=mdr" TargetMode="External"/><Relationship Id="rId4" Type="http://schemas.openxmlformats.org/officeDocument/2006/relationships/hyperlink" Target="https://quantivity.wordpress.com/2011/02/21/why-log-return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0.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finance.yahoo.com/quote/DOGE-USD/history/?guccounter=1&amp;guce_referrer=aHR0cHM6Ly93d3cuZ29vZ2xlLmNvbS8&amp;guce_referrer_sig=AQAAAAO3SqW9qKC_GsAp1sHyCu9ZeCBV717muWK5Fa3nnlS5C02NTyiXFt0e0U_RPVzOUznllLjN5USx3JOG40MgwWwWxNEleT_Td6vzWT_4aSak7GidmrfslbC9l4C7GBXFSGYqm7eStQulF7XNSuZNiLFX08kDO8SltYeDFskj-gUC" TargetMode="External"/><Relationship Id="rId7" Type="http://schemas.openxmlformats.org/officeDocument/2006/relationships/hyperlink" Target="https://ca.finance.yahoo.com/quote/GLD?p=GLD&amp;.tsrc=fin-srch" TargetMode="External"/><Relationship Id="rId2" Type="http://schemas.openxmlformats.org/officeDocument/2006/relationships/hyperlink" Target="https://www.cryptodatadownload.com/data/gemini/" TargetMode="External"/><Relationship Id="rId1" Type="http://schemas.openxmlformats.org/officeDocument/2006/relationships/slideLayout" Target="../slideLayouts/slideLayout64.xml"/><Relationship Id="rId6" Type="http://schemas.openxmlformats.org/officeDocument/2006/relationships/hyperlink" Target="https://finance.yahoo.com/cryptocurrencies/" TargetMode="External"/><Relationship Id="rId5" Type="http://schemas.openxmlformats.org/officeDocument/2006/relationships/hyperlink" Target="https://www.relbanks.com/worlds-top-banks/market-cap-2017" TargetMode="External"/><Relationship Id="rId4" Type="http://schemas.openxmlformats.org/officeDocument/2006/relationships/hyperlink" Target="https://digiconomist.net/bitcoin-energy-consumption/" TargetMode="Externa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03EB-A30F-45EB-928F-6730C9038C5F}"/>
              </a:ext>
            </a:extLst>
          </p:cNvPr>
          <p:cNvSpPr>
            <a:spLocks noGrp="1"/>
          </p:cNvSpPr>
          <p:nvPr>
            <p:ph type="ctrTitle"/>
          </p:nvPr>
        </p:nvSpPr>
        <p:spPr>
          <a:xfrm>
            <a:off x="1154955" y="1702201"/>
            <a:ext cx="8825658" cy="1809098"/>
          </a:xfrm>
        </p:spPr>
        <p:txBody>
          <a:bodyPr/>
          <a:lstStyle/>
          <a:p>
            <a:r>
              <a:rPr lang="en-US" sz="3200" b="1">
                <a:solidFill>
                  <a:schemeClr val="accent4"/>
                </a:solidFill>
                <a:latin typeface="Arial Rounded MT Bold" panose="020F0704030504030204" pitchFamily="34" charset="0"/>
              </a:rPr>
              <a:t>DAB 103</a:t>
            </a:r>
            <a:br>
              <a:rPr lang="en-US" sz="3200" b="1">
                <a:solidFill>
                  <a:schemeClr val="accent4"/>
                </a:solidFill>
                <a:latin typeface="Arial Rounded MT Bold" panose="020F0704030504030204" pitchFamily="34" charset="0"/>
              </a:rPr>
            </a:br>
            <a:br>
              <a:rPr lang="en-US" sz="3200" b="1">
                <a:solidFill>
                  <a:schemeClr val="accent4"/>
                </a:solidFill>
                <a:latin typeface="Arial Rounded MT Bold" panose="020F0704030504030204" pitchFamily="34" charset="0"/>
              </a:rPr>
            </a:br>
            <a:r>
              <a:rPr lang="en-US" sz="3200" b="1">
                <a:solidFill>
                  <a:schemeClr val="accent4"/>
                </a:solidFill>
                <a:latin typeface="Arial Rounded MT Bold" panose="020F0704030504030204" pitchFamily="34" charset="0"/>
              </a:rPr>
              <a:t>Cryptocurrencies: An infographic  </a:t>
            </a:r>
            <a:endParaRPr lang="en-IN" sz="3200">
              <a:solidFill>
                <a:schemeClr val="accent4"/>
              </a:solidFill>
            </a:endParaRPr>
          </a:p>
        </p:txBody>
      </p:sp>
      <p:sp>
        <p:nvSpPr>
          <p:cNvPr id="3" name="Subtitle 2">
            <a:extLst>
              <a:ext uri="{FF2B5EF4-FFF2-40B4-BE49-F238E27FC236}">
                <a16:creationId xmlns:a16="http://schemas.microsoft.com/office/drawing/2014/main" id="{3BF1D168-2B6E-44B1-B483-DC49E3E88F8C}"/>
              </a:ext>
            </a:extLst>
          </p:cNvPr>
          <p:cNvSpPr>
            <a:spLocks noGrp="1"/>
          </p:cNvSpPr>
          <p:nvPr>
            <p:ph type="subTitle" idx="1"/>
          </p:nvPr>
        </p:nvSpPr>
        <p:spPr>
          <a:xfrm>
            <a:off x="1154955" y="3848913"/>
            <a:ext cx="8825658" cy="861420"/>
          </a:xfrm>
        </p:spPr>
        <p:txBody>
          <a:bodyPr>
            <a:normAutofit/>
          </a:bodyPr>
          <a:lstStyle/>
          <a:p>
            <a:r>
              <a:rPr lang="en-US" sz="2000" b="1">
                <a:solidFill>
                  <a:schemeClr val="tx1">
                    <a:lumMod val="95000"/>
                  </a:schemeClr>
                </a:solidFill>
                <a:latin typeface="Arial Rounded MT Bold" panose="020F0704030504030204" pitchFamily="34" charset="0"/>
              </a:rPr>
              <a:t>PROJECT PROPOSAL AND EXPLORATORY DATA ANALYSIS (EDA)</a:t>
            </a:r>
          </a:p>
          <a:p>
            <a:endParaRPr lang="en-IN">
              <a:solidFill>
                <a:schemeClr val="tx1">
                  <a:lumMod val="95000"/>
                </a:schemeClr>
              </a:solidFill>
            </a:endParaRPr>
          </a:p>
        </p:txBody>
      </p:sp>
      <p:pic>
        <p:nvPicPr>
          <p:cNvPr id="15" name="Picture 14">
            <a:extLst>
              <a:ext uri="{FF2B5EF4-FFF2-40B4-BE49-F238E27FC236}">
                <a16:creationId xmlns:a16="http://schemas.microsoft.com/office/drawing/2014/main" id="{4B5A3CFA-ABDE-43FD-8050-54B21A532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2818" y="4965895"/>
            <a:ext cx="3459569" cy="1702558"/>
          </a:xfrm>
          <a:prstGeom prst="rect">
            <a:avLst/>
          </a:prstGeom>
        </p:spPr>
      </p:pic>
      <p:pic>
        <p:nvPicPr>
          <p:cNvPr id="23" name="Picture 22">
            <a:extLst>
              <a:ext uri="{FF2B5EF4-FFF2-40B4-BE49-F238E27FC236}">
                <a16:creationId xmlns:a16="http://schemas.microsoft.com/office/drawing/2014/main" id="{DB91200C-6411-48E4-9D86-7130079FEA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4745"/>
            <a:ext cx="4980255" cy="2213447"/>
          </a:xfrm>
          <a:prstGeom prst="rect">
            <a:avLst/>
          </a:prstGeom>
        </p:spPr>
      </p:pic>
      <p:sp>
        <p:nvSpPr>
          <p:cNvPr id="6" name="TextBox 5">
            <a:extLst>
              <a:ext uri="{FF2B5EF4-FFF2-40B4-BE49-F238E27FC236}">
                <a16:creationId xmlns:a16="http://schemas.microsoft.com/office/drawing/2014/main" id="{D4479443-34D9-47FD-8F16-D3AF94A5EE0B}"/>
              </a:ext>
            </a:extLst>
          </p:cNvPr>
          <p:cNvSpPr txBox="1"/>
          <p:nvPr/>
        </p:nvSpPr>
        <p:spPr>
          <a:xfrm>
            <a:off x="556780" y="4914127"/>
            <a:ext cx="4240696" cy="175432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Aharoni" panose="02010803020104030203" pitchFamily="2" charset="-79"/>
                <a:cs typeface="Aharoni" panose="02010803020104030203" pitchFamily="2" charset="-79"/>
              </a:rPr>
              <a:t>SUBMITTED BY:</a:t>
            </a:r>
          </a:p>
          <a:p>
            <a:r>
              <a:rPr lang="en-US">
                <a:latin typeface="Aharoni" panose="02010803020104030203" pitchFamily="2" charset="-79"/>
                <a:cs typeface="Aharoni" panose="02010803020104030203" pitchFamily="2" charset="-79"/>
              </a:rPr>
              <a:t>AASHUTOSH SEHGAL</a:t>
            </a:r>
          </a:p>
          <a:p>
            <a:r>
              <a:rPr lang="en-US">
                <a:latin typeface="Aharoni" panose="02010803020104030203" pitchFamily="2" charset="-79"/>
                <a:cs typeface="Aharoni" panose="02010803020104030203" pitchFamily="2" charset="-79"/>
              </a:rPr>
              <a:t>IMAN FATIMA</a:t>
            </a:r>
          </a:p>
          <a:p>
            <a:r>
              <a:rPr lang="en-US">
                <a:latin typeface="Aharoni" panose="02010803020104030203" pitchFamily="2" charset="-79"/>
                <a:cs typeface="Aharoni" panose="02010803020104030203" pitchFamily="2" charset="-79"/>
              </a:rPr>
              <a:t>JASMINE</a:t>
            </a:r>
            <a:br>
              <a:rPr lang="en-US">
                <a:latin typeface="Aharoni" panose="02010803020104030203" pitchFamily="2" charset="-79"/>
                <a:cs typeface="Aharoni" panose="02010803020104030203" pitchFamily="2" charset="-79"/>
              </a:rPr>
            </a:br>
            <a:r>
              <a:rPr lang="en-US">
                <a:latin typeface="Aharoni" panose="02010803020104030203" pitchFamily="2" charset="-79"/>
                <a:cs typeface="Aharoni" panose="02010803020104030203" pitchFamily="2" charset="-79"/>
              </a:rPr>
              <a:t>RUBALDEEP KAUR</a:t>
            </a:r>
            <a:br>
              <a:rPr lang="en-US">
                <a:latin typeface="Aharoni" panose="02010803020104030203" pitchFamily="2" charset="-79"/>
                <a:cs typeface="Aharoni" panose="02010803020104030203" pitchFamily="2" charset="-79"/>
              </a:rPr>
            </a:br>
            <a:r>
              <a:rPr lang="en-US">
                <a:latin typeface="Aharoni" panose="02010803020104030203" pitchFamily="2" charset="-79"/>
                <a:cs typeface="Aharoni" panose="02010803020104030203" pitchFamily="2" charset="-79"/>
              </a:rPr>
              <a:t>UMAIR NABEEL</a:t>
            </a:r>
          </a:p>
        </p:txBody>
      </p:sp>
      <p:sp>
        <p:nvSpPr>
          <p:cNvPr id="8" name="TextBox 7">
            <a:extLst>
              <a:ext uri="{FF2B5EF4-FFF2-40B4-BE49-F238E27FC236}">
                <a16:creationId xmlns:a16="http://schemas.microsoft.com/office/drawing/2014/main" id="{D4479443-34D9-47FD-8F16-D3AF94A5EE0B}"/>
              </a:ext>
            </a:extLst>
          </p:cNvPr>
          <p:cNvSpPr txBox="1"/>
          <p:nvPr/>
        </p:nvSpPr>
        <p:spPr>
          <a:xfrm>
            <a:off x="6208162" y="4903073"/>
            <a:ext cx="190216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a:latin typeface="Aharoni" panose="02010803020104030203" pitchFamily="2" charset="-79"/>
                <a:cs typeface="Aharoni" panose="02010803020104030203" pitchFamily="2" charset="-79"/>
              </a:rPr>
              <a:t>Group: 2 - 001</a:t>
            </a:r>
          </a:p>
        </p:txBody>
      </p:sp>
    </p:spTree>
    <p:extLst>
      <p:ext uri="{BB962C8B-B14F-4D97-AF65-F5344CB8AC3E}">
        <p14:creationId xmlns:p14="http://schemas.microsoft.com/office/powerpoint/2010/main" val="1120752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198C-2E69-434A-B532-F165808B3D99}"/>
              </a:ext>
            </a:extLst>
          </p:cNvPr>
          <p:cNvSpPr>
            <a:spLocks noGrp="1"/>
          </p:cNvSpPr>
          <p:nvPr>
            <p:ph type="title"/>
          </p:nvPr>
        </p:nvSpPr>
        <p:spPr>
          <a:xfrm>
            <a:off x="1167780" y="755479"/>
            <a:ext cx="9905998" cy="868018"/>
          </a:xfrm>
        </p:spPr>
        <p:txBody>
          <a:bodyPr/>
          <a:lstStyle/>
          <a:p>
            <a:r>
              <a:rPr lang="en-US" b="1" dirty="0" err="1">
                <a:solidFill>
                  <a:schemeClr val="accent4"/>
                </a:solidFill>
                <a:latin typeface="Castellar" panose="020A0402060406010301" pitchFamily="18" charset="0"/>
              </a:rPr>
              <a:t>eDA</a:t>
            </a:r>
            <a:r>
              <a:rPr lang="en-US" b="1" dirty="0">
                <a:solidFill>
                  <a:schemeClr val="accent4"/>
                </a:solidFill>
                <a:latin typeface="Castellar" panose="020A0402060406010301" pitchFamily="18" charset="0"/>
              </a:rPr>
              <a:t> (cont.)</a:t>
            </a:r>
            <a:endParaRPr lang="en-US" dirty="0"/>
          </a:p>
        </p:txBody>
      </p:sp>
      <p:sp>
        <p:nvSpPr>
          <p:cNvPr id="3" name="Content Placeholder 2">
            <a:extLst>
              <a:ext uri="{FF2B5EF4-FFF2-40B4-BE49-F238E27FC236}">
                <a16:creationId xmlns:a16="http://schemas.microsoft.com/office/drawing/2014/main" id="{3D780B37-4239-414E-A025-035C1F92C9AD}"/>
              </a:ext>
            </a:extLst>
          </p:cNvPr>
          <p:cNvSpPr>
            <a:spLocks noGrp="1"/>
          </p:cNvSpPr>
          <p:nvPr>
            <p:ph idx="1"/>
          </p:nvPr>
        </p:nvSpPr>
        <p:spPr>
          <a:xfrm>
            <a:off x="1134787" y="1351827"/>
            <a:ext cx="9905998" cy="1139688"/>
          </a:xfrm>
        </p:spPr>
        <p:txBody>
          <a:bodyPr>
            <a:normAutofit fontScale="92500" lnSpcReduction="10000"/>
          </a:bodyPr>
          <a:lstStyle/>
          <a:p>
            <a:r>
              <a:rPr lang="en-US" b="1" dirty="0"/>
              <a:t>from the histogram, it can be observed that the data has certain outliers, those are peak values or crash that are significant and will be further analyzed, interpretation and description. This dashed line denotes median of price (around 8000$) and 50% of time the price of bitcoin was below median.</a:t>
            </a:r>
          </a:p>
        </p:txBody>
      </p:sp>
      <p:pic>
        <p:nvPicPr>
          <p:cNvPr id="5" name="Picture 4">
            <a:extLst>
              <a:ext uri="{FF2B5EF4-FFF2-40B4-BE49-F238E27FC236}">
                <a16:creationId xmlns:a16="http://schemas.microsoft.com/office/drawing/2014/main" id="{A7EBB005-A326-4776-B859-21E3B8377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61" y="2524541"/>
            <a:ext cx="9153939" cy="4128050"/>
          </a:xfrm>
          <a:prstGeom prst="rect">
            <a:avLst/>
          </a:prstGeom>
        </p:spPr>
      </p:pic>
      <p:pic>
        <p:nvPicPr>
          <p:cNvPr id="6" name="Picture 5">
            <a:extLst>
              <a:ext uri="{FF2B5EF4-FFF2-40B4-BE49-F238E27FC236}">
                <a16:creationId xmlns:a16="http://schemas.microsoft.com/office/drawing/2014/main" id="{143B472E-A5AF-4DDB-8D91-A646CCBBFF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564300" cy="1139689"/>
          </a:xfrm>
          <a:prstGeom prst="rect">
            <a:avLst/>
          </a:prstGeom>
        </p:spPr>
      </p:pic>
      <p:pic>
        <p:nvPicPr>
          <p:cNvPr id="7" name="Picture 6">
            <a:extLst>
              <a:ext uri="{FF2B5EF4-FFF2-40B4-BE49-F238E27FC236}">
                <a16:creationId xmlns:a16="http://schemas.microsoft.com/office/drawing/2014/main" id="{FB8C79AB-FAD3-4450-9CD7-4D0231FC72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4516" y="5883964"/>
            <a:ext cx="1883987" cy="927167"/>
          </a:xfrm>
          <a:prstGeom prst="rect">
            <a:avLst/>
          </a:prstGeom>
        </p:spPr>
      </p:pic>
    </p:spTree>
    <p:extLst>
      <p:ext uri="{BB962C8B-B14F-4D97-AF65-F5344CB8AC3E}">
        <p14:creationId xmlns:p14="http://schemas.microsoft.com/office/powerpoint/2010/main" val="279771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198C-2E69-434A-B532-F165808B3D99}"/>
              </a:ext>
            </a:extLst>
          </p:cNvPr>
          <p:cNvSpPr>
            <a:spLocks noGrp="1"/>
          </p:cNvSpPr>
          <p:nvPr>
            <p:ph type="title"/>
          </p:nvPr>
        </p:nvSpPr>
        <p:spPr>
          <a:xfrm>
            <a:off x="1143001" y="1027044"/>
            <a:ext cx="9905998" cy="583095"/>
          </a:xfrm>
        </p:spPr>
        <p:txBody>
          <a:bodyPr/>
          <a:lstStyle/>
          <a:p>
            <a:r>
              <a:rPr lang="en-US" b="1" dirty="0" err="1">
                <a:solidFill>
                  <a:schemeClr val="accent4"/>
                </a:solidFill>
                <a:latin typeface="Castellar" panose="020A0402060406010301" pitchFamily="18" charset="0"/>
              </a:rPr>
              <a:t>eDA</a:t>
            </a:r>
            <a:r>
              <a:rPr lang="en-US" b="1" dirty="0">
                <a:solidFill>
                  <a:schemeClr val="accent4"/>
                </a:solidFill>
                <a:latin typeface="Castellar" panose="020A0402060406010301" pitchFamily="18" charset="0"/>
              </a:rPr>
              <a:t> (cont.)</a:t>
            </a:r>
            <a:endParaRPr lang="en-US" dirty="0"/>
          </a:p>
        </p:txBody>
      </p:sp>
      <p:sp>
        <p:nvSpPr>
          <p:cNvPr id="3" name="Content Placeholder 2">
            <a:extLst>
              <a:ext uri="{FF2B5EF4-FFF2-40B4-BE49-F238E27FC236}">
                <a16:creationId xmlns:a16="http://schemas.microsoft.com/office/drawing/2014/main" id="{3D780B37-4239-414E-A025-035C1F92C9AD}"/>
              </a:ext>
            </a:extLst>
          </p:cNvPr>
          <p:cNvSpPr>
            <a:spLocks noGrp="1"/>
          </p:cNvSpPr>
          <p:nvPr>
            <p:ph idx="1"/>
          </p:nvPr>
        </p:nvSpPr>
        <p:spPr>
          <a:xfrm>
            <a:off x="959196" y="1646582"/>
            <a:ext cx="9905998" cy="1020418"/>
          </a:xfrm>
        </p:spPr>
        <p:txBody>
          <a:bodyPr>
            <a:normAutofit fontScale="92500"/>
          </a:bodyPr>
          <a:lstStyle/>
          <a:p>
            <a:r>
              <a:rPr lang="en-US" b="1" dirty="0"/>
              <a:t>from the histogram, it can be observed that the data has certain outliers, those are peak values or crash that are significant and will be further analyzed. This dashed line denotes median of price (around 300$) and 50% of data is below 300$ for Ethereum.</a:t>
            </a:r>
          </a:p>
        </p:txBody>
      </p:sp>
      <p:pic>
        <p:nvPicPr>
          <p:cNvPr id="5" name="Picture 4">
            <a:extLst>
              <a:ext uri="{FF2B5EF4-FFF2-40B4-BE49-F238E27FC236}">
                <a16:creationId xmlns:a16="http://schemas.microsoft.com/office/drawing/2014/main" id="{1F050221-C7BE-41D5-AC50-48471610A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389" y="2667000"/>
            <a:ext cx="9152212" cy="4113331"/>
          </a:xfrm>
          <a:prstGeom prst="rect">
            <a:avLst/>
          </a:prstGeom>
        </p:spPr>
      </p:pic>
      <p:pic>
        <p:nvPicPr>
          <p:cNvPr id="6" name="Picture 5">
            <a:extLst>
              <a:ext uri="{FF2B5EF4-FFF2-40B4-BE49-F238E27FC236}">
                <a16:creationId xmlns:a16="http://schemas.microsoft.com/office/drawing/2014/main" id="{FE6AF280-11FC-4101-B065-0006A9E64E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7" name="Picture 6">
            <a:extLst>
              <a:ext uri="{FF2B5EF4-FFF2-40B4-BE49-F238E27FC236}">
                <a16:creationId xmlns:a16="http://schemas.microsoft.com/office/drawing/2014/main" id="{29A103E1-7649-460F-836A-F4ABE5897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4516" y="5883964"/>
            <a:ext cx="1883987" cy="927167"/>
          </a:xfrm>
          <a:prstGeom prst="rect">
            <a:avLst/>
          </a:prstGeom>
        </p:spPr>
      </p:pic>
    </p:spTree>
    <p:extLst>
      <p:ext uri="{BB962C8B-B14F-4D97-AF65-F5344CB8AC3E}">
        <p14:creationId xmlns:p14="http://schemas.microsoft.com/office/powerpoint/2010/main" val="27266291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198C-2E69-434A-B532-F165808B3D99}"/>
              </a:ext>
            </a:extLst>
          </p:cNvPr>
          <p:cNvSpPr>
            <a:spLocks noGrp="1"/>
          </p:cNvSpPr>
          <p:nvPr>
            <p:ph type="title"/>
          </p:nvPr>
        </p:nvSpPr>
        <p:spPr>
          <a:xfrm>
            <a:off x="1141413" y="974036"/>
            <a:ext cx="9905998" cy="914400"/>
          </a:xfrm>
        </p:spPr>
        <p:txBody>
          <a:bodyPr/>
          <a:lstStyle/>
          <a:p>
            <a:r>
              <a:rPr lang="en-US" b="1" dirty="0" err="1">
                <a:solidFill>
                  <a:schemeClr val="accent4"/>
                </a:solidFill>
                <a:latin typeface="Castellar" panose="020A0402060406010301" pitchFamily="18" charset="0"/>
              </a:rPr>
              <a:t>eDA</a:t>
            </a:r>
            <a:r>
              <a:rPr lang="en-US" b="1" dirty="0">
                <a:solidFill>
                  <a:schemeClr val="accent4"/>
                </a:solidFill>
                <a:latin typeface="Castellar" panose="020A0402060406010301" pitchFamily="18" charset="0"/>
              </a:rPr>
              <a:t> (cont.)</a:t>
            </a:r>
            <a:endParaRPr lang="en-US" dirty="0"/>
          </a:p>
        </p:txBody>
      </p:sp>
      <p:sp>
        <p:nvSpPr>
          <p:cNvPr id="3" name="Content Placeholder 2">
            <a:extLst>
              <a:ext uri="{FF2B5EF4-FFF2-40B4-BE49-F238E27FC236}">
                <a16:creationId xmlns:a16="http://schemas.microsoft.com/office/drawing/2014/main" id="{3D780B37-4239-414E-A025-035C1F92C9AD}"/>
              </a:ext>
            </a:extLst>
          </p:cNvPr>
          <p:cNvSpPr>
            <a:spLocks noGrp="1"/>
          </p:cNvSpPr>
          <p:nvPr>
            <p:ph idx="1"/>
          </p:nvPr>
        </p:nvSpPr>
        <p:spPr>
          <a:xfrm>
            <a:off x="1141413" y="1524001"/>
            <a:ext cx="9905998" cy="1311964"/>
          </a:xfrm>
        </p:spPr>
        <p:txBody>
          <a:bodyPr>
            <a:normAutofit/>
          </a:bodyPr>
          <a:lstStyle/>
          <a:p>
            <a:r>
              <a:rPr lang="en-US" b="1"/>
              <a:t>The pie chart explains the obvious fact that bitcoin being the oldest has the maximum share in market capital of 79.6%, whereas Ethereum has 19.1% and the most recent dogecoin has 1.3% which is still quite significant despite been in market for shorter span of time.</a:t>
            </a:r>
          </a:p>
        </p:txBody>
      </p:sp>
      <p:pic>
        <p:nvPicPr>
          <p:cNvPr id="5" name="Picture 4">
            <a:extLst>
              <a:ext uri="{FF2B5EF4-FFF2-40B4-BE49-F238E27FC236}">
                <a16:creationId xmlns:a16="http://schemas.microsoft.com/office/drawing/2014/main" id="{F8BE744E-4D30-4B2D-8C17-BCD0D60A1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71" y="2928730"/>
            <a:ext cx="8958468" cy="3617843"/>
          </a:xfrm>
          <a:prstGeom prst="rect">
            <a:avLst/>
          </a:prstGeom>
        </p:spPr>
      </p:pic>
      <p:pic>
        <p:nvPicPr>
          <p:cNvPr id="6" name="Picture 5">
            <a:extLst>
              <a:ext uri="{FF2B5EF4-FFF2-40B4-BE49-F238E27FC236}">
                <a16:creationId xmlns:a16="http://schemas.microsoft.com/office/drawing/2014/main" id="{E3FD89E9-FEBD-4188-AD18-55C2E62E78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7" name="Picture 6">
            <a:extLst>
              <a:ext uri="{FF2B5EF4-FFF2-40B4-BE49-F238E27FC236}">
                <a16:creationId xmlns:a16="http://schemas.microsoft.com/office/drawing/2014/main" id="{FC44F403-AF19-4935-A796-3027059513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4516" y="5883964"/>
            <a:ext cx="1883987" cy="927167"/>
          </a:xfrm>
          <a:prstGeom prst="rect">
            <a:avLst/>
          </a:prstGeom>
        </p:spPr>
      </p:pic>
    </p:spTree>
    <p:extLst>
      <p:ext uri="{BB962C8B-B14F-4D97-AF65-F5344CB8AC3E}">
        <p14:creationId xmlns:p14="http://schemas.microsoft.com/office/powerpoint/2010/main" val="30715304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03EB-A30F-45EB-928F-6730C9038C5F}"/>
              </a:ext>
            </a:extLst>
          </p:cNvPr>
          <p:cNvSpPr>
            <a:spLocks noGrp="1"/>
          </p:cNvSpPr>
          <p:nvPr>
            <p:ph type="ctrTitle"/>
          </p:nvPr>
        </p:nvSpPr>
        <p:spPr>
          <a:xfrm>
            <a:off x="1683171" y="2524451"/>
            <a:ext cx="8825658" cy="1809098"/>
          </a:xfrm>
        </p:spPr>
        <p:txBody>
          <a:bodyPr>
            <a:normAutofit/>
          </a:bodyPr>
          <a:lstStyle/>
          <a:p>
            <a:r>
              <a:rPr lang="en-US" sz="3200" b="1" dirty="0">
                <a:solidFill>
                  <a:schemeClr val="accent4"/>
                </a:solidFill>
                <a:latin typeface="Arial Rounded MT Bold" panose="020F0704030504030204" pitchFamily="34" charset="0"/>
              </a:rPr>
              <a:t>DATA CLEANING/TRANSFORMATION AND DATA ANALYSIS</a:t>
            </a:r>
            <a:br>
              <a:rPr lang="en-US" sz="3200" b="1" dirty="0">
                <a:solidFill>
                  <a:schemeClr val="accent4"/>
                </a:solidFill>
                <a:latin typeface="Arial Rounded MT Bold" panose="020F0704030504030204" pitchFamily="34" charset="0"/>
              </a:rPr>
            </a:br>
            <a:r>
              <a:rPr lang="en-US" sz="3200" b="1" dirty="0">
                <a:solidFill>
                  <a:schemeClr val="accent4"/>
                </a:solidFill>
                <a:latin typeface="Arial Rounded MT Bold" panose="020F0704030504030204" pitchFamily="34" charset="0"/>
              </a:rPr>
              <a:t>  </a:t>
            </a:r>
            <a:endParaRPr lang="en-IN" sz="3200" dirty="0">
              <a:solidFill>
                <a:schemeClr val="accent4"/>
              </a:solidFill>
            </a:endParaRPr>
          </a:p>
        </p:txBody>
      </p:sp>
      <p:pic>
        <p:nvPicPr>
          <p:cNvPr id="15" name="Picture 14">
            <a:extLst>
              <a:ext uri="{FF2B5EF4-FFF2-40B4-BE49-F238E27FC236}">
                <a16:creationId xmlns:a16="http://schemas.microsoft.com/office/drawing/2014/main" id="{4B5A3CFA-ABDE-43FD-8050-54B21A532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2818" y="4965895"/>
            <a:ext cx="3459569" cy="1702558"/>
          </a:xfrm>
          <a:prstGeom prst="rect">
            <a:avLst/>
          </a:prstGeom>
        </p:spPr>
      </p:pic>
      <p:pic>
        <p:nvPicPr>
          <p:cNvPr id="23" name="Picture 22">
            <a:extLst>
              <a:ext uri="{FF2B5EF4-FFF2-40B4-BE49-F238E27FC236}">
                <a16:creationId xmlns:a16="http://schemas.microsoft.com/office/drawing/2014/main" id="{DB91200C-6411-48E4-9D86-7130079FEA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7821"/>
            <a:ext cx="4980255" cy="1810881"/>
          </a:xfrm>
          <a:prstGeom prst="rect">
            <a:avLst/>
          </a:prstGeom>
        </p:spPr>
      </p:pic>
    </p:spTree>
    <p:extLst>
      <p:ext uri="{BB962C8B-B14F-4D97-AF65-F5344CB8AC3E}">
        <p14:creationId xmlns:p14="http://schemas.microsoft.com/office/powerpoint/2010/main" val="1120752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F5F1-B8A5-4A71-ACB7-2138DAB8DE51}"/>
              </a:ext>
            </a:extLst>
          </p:cNvPr>
          <p:cNvSpPr>
            <a:spLocks noGrp="1"/>
          </p:cNvSpPr>
          <p:nvPr>
            <p:ph type="title"/>
          </p:nvPr>
        </p:nvSpPr>
        <p:spPr>
          <a:xfrm>
            <a:off x="1180684" y="1113901"/>
            <a:ext cx="7273999" cy="896813"/>
          </a:xfrm>
        </p:spPr>
        <p:txBody>
          <a:bodyPr/>
          <a:lstStyle/>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Castellar"/>
              </a:rPr>
              <a:t>Description</a:t>
            </a:r>
          </a:p>
        </p:txBody>
      </p:sp>
      <p:sp>
        <p:nvSpPr>
          <p:cNvPr id="3" name="Content Placeholder 2">
            <a:extLst>
              <a:ext uri="{FF2B5EF4-FFF2-40B4-BE49-F238E27FC236}">
                <a16:creationId xmlns:a16="http://schemas.microsoft.com/office/drawing/2014/main" id="{6361EC78-6A83-4A65-9FBF-C0535CC23F6C}"/>
              </a:ext>
            </a:extLst>
          </p:cNvPr>
          <p:cNvSpPr>
            <a:spLocks noGrp="1"/>
          </p:cNvSpPr>
          <p:nvPr>
            <p:ph idx="1"/>
          </p:nvPr>
        </p:nvSpPr>
        <p:spPr>
          <a:xfrm>
            <a:off x="1215853" y="2010714"/>
            <a:ext cx="8946541" cy="4195481"/>
          </a:xfrm>
        </p:spPr>
        <p:txBody>
          <a:bodyPr>
            <a:normAutofit/>
          </a:bodyPr>
          <a:lstStyle/>
          <a:p>
            <a:pPr marL="0" indent="0">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In this project, our focus is on two major cryptocurrencies and a meme coin, we will through our data cleaning and transformation and with the analysis of data answer the questions in our proposal. Data cleaning/transformation includes finding and removing missing values if any, transforming columns to make them compatible for analysis. </a:t>
            </a:r>
          </a:p>
          <a:p>
            <a:pPr marL="0" indent="0">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Later  while answering questions, we will take individual question explain its' key points through appropriate plots also we will see the volitality of the cryptocurrency as compared to gold and based on all these analysis we will provide our audience with suggestions giving them a brief and thorough idea about cryptocurrencies before entering into its world.</a:t>
            </a:r>
          </a:p>
        </p:txBody>
      </p:sp>
      <p:pic>
        <p:nvPicPr>
          <p:cNvPr id="4" name="Picture 3">
            <a:extLst>
              <a:ext uri="{FF2B5EF4-FFF2-40B4-BE49-F238E27FC236}">
                <a16:creationId xmlns:a16="http://schemas.microsoft.com/office/drawing/2014/main" id="{3E78A284-2D67-42CB-8503-7EF23A4AAC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2635" y="5584882"/>
            <a:ext cx="2440613" cy="1201099"/>
          </a:xfrm>
          <a:prstGeom prst="rect">
            <a:avLst/>
          </a:prstGeom>
        </p:spPr>
      </p:pic>
      <p:pic>
        <p:nvPicPr>
          <p:cNvPr id="5" name="Picture 4">
            <a:extLst>
              <a:ext uri="{FF2B5EF4-FFF2-40B4-BE49-F238E27FC236}">
                <a16:creationId xmlns:a16="http://schemas.microsoft.com/office/drawing/2014/main" id="{0E714310-B6F4-4578-9C17-FB15EDA68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28291956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10;&#10;Description automatically generated">
            <a:extLst>
              <a:ext uri="{FF2B5EF4-FFF2-40B4-BE49-F238E27FC236}">
                <a16:creationId xmlns:a16="http://schemas.microsoft.com/office/drawing/2014/main" id="{D70A89A7-D047-4212-B304-A09ACA6CB8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8258" y="5556127"/>
            <a:ext cx="2440613" cy="1201099"/>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502F2018-6543-4F87-BDCA-8ED40DC8B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61" y="232517"/>
            <a:ext cx="2949410" cy="1310849"/>
          </a:xfrm>
          <a:prstGeom prst="rect">
            <a:avLst/>
          </a:prstGeom>
        </p:spPr>
      </p:pic>
      <p:sp>
        <p:nvSpPr>
          <p:cNvPr id="2" name="Title 1">
            <a:extLst>
              <a:ext uri="{FF2B5EF4-FFF2-40B4-BE49-F238E27FC236}">
                <a16:creationId xmlns:a16="http://schemas.microsoft.com/office/drawing/2014/main" id="{521494E3-8649-47AD-8C3E-2861A04BBD73}"/>
              </a:ext>
            </a:extLst>
          </p:cNvPr>
          <p:cNvSpPr>
            <a:spLocks noGrp="1"/>
          </p:cNvSpPr>
          <p:nvPr>
            <p:ph type="ctrTitle"/>
          </p:nvPr>
        </p:nvSpPr>
        <p:spPr>
          <a:xfrm>
            <a:off x="1686917" y="2392315"/>
            <a:ext cx="8825658" cy="1809098"/>
          </a:xfrm>
        </p:spPr>
        <p:txBody>
          <a:bodyPr/>
          <a:lstStyle/>
          <a:p>
            <a:r>
              <a:rPr lang="en-US" sz="3200" b="1">
                <a:solidFill>
                  <a:schemeClr val="accent4"/>
                </a:solidFill>
                <a:effectLst>
                  <a:glow rad="38100">
                    <a:prstClr val="black">
                      <a:lumMod val="65000"/>
                      <a:lumOff val="35000"/>
                      <a:alpha val="50000"/>
                    </a:prstClr>
                  </a:glow>
                  <a:outerShdw blurRad="28575" dist="31750" dir="13200000" algn="tl" rotWithShape="0">
                    <a:srgbClr val="000000">
                      <a:alpha val="25000"/>
                    </a:srgbClr>
                  </a:outerShdw>
                </a:effectLst>
                <a:latin typeface="Arial Rounded MT Bold"/>
              </a:rPr>
              <a:t>We are describing basic statistics for various cryptocurrencies using boxplot and histogram.</a:t>
            </a:r>
          </a:p>
        </p:txBody>
      </p:sp>
    </p:spTree>
    <p:extLst>
      <p:ext uri="{BB962C8B-B14F-4D97-AF65-F5344CB8AC3E}">
        <p14:creationId xmlns:p14="http://schemas.microsoft.com/office/powerpoint/2010/main" val="4217460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1795-8BBF-433E-9A2E-99F8F1C2A67C}"/>
              </a:ext>
            </a:extLst>
          </p:cNvPr>
          <p:cNvSpPr>
            <a:spLocks noGrp="1"/>
          </p:cNvSpPr>
          <p:nvPr>
            <p:ph type="title"/>
          </p:nvPr>
        </p:nvSpPr>
        <p:spPr>
          <a:xfrm>
            <a:off x="1371451" y="695863"/>
            <a:ext cx="9934752" cy="826700"/>
          </a:xfrm>
        </p:spPr>
        <p:txBody>
          <a:bodyPr>
            <a:normAutofit fontScale="90000"/>
          </a:bodyPr>
          <a:lstStyle/>
          <a:p>
            <a:endPar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ea typeface="+mj-lt"/>
              <a:cs typeface="+mj-lt"/>
            </a:endParaRPr>
          </a:p>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histogram with median for btc</a:t>
            </a:r>
          </a:p>
        </p:txBody>
      </p:sp>
      <p:pic>
        <p:nvPicPr>
          <p:cNvPr id="10" name="Picture 9" descr="A picture containing text&#10;&#10;Description automatically generated">
            <a:extLst>
              <a:ext uri="{FF2B5EF4-FFF2-40B4-BE49-F238E27FC236}">
                <a16:creationId xmlns:a16="http://schemas.microsoft.com/office/drawing/2014/main" id="{9FE098AA-76B0-4C1B-83FC-D7C3366B3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 y="117497"/>
            <a:ext cx="2920656" cy="937039"/>
          </a:xfrm>
          <a:prstGeom prst="rect">
            <a:avLst/>
          </a:prstGeom>
        </p:spPr>
      </p:pic>
      <p:sp>
        <p:nvSpPr>
          <p:cNvPr id="21" name="Text Placeholder 4">
            <a:extLst>
              <a:ext uri="{FF2B5EF4-FFF2-40B4-BE49-F238E27FC236}">
                <a16:creationId xmlns:a16="http://schemas.microsoft.com/office/drawing/2014/main" id="{6ADCD393-BCEC-414D-B809-B59D395CF2C2}"/>
              </a:ext>
            </a:extLst>
          </p:cNvPr>
          <p:cNvSpPr txBox="1"/>
          <p:nvPr/>
        </p:nvSpPr>
        <p:spPr>
          <a:xfrm>
            <a:off x="1376553" y="1582949"/>
            <a:ext cx="9190656" cy="1539545"/>
          </a:xfrm>
          <a:prstGeom prst="rect">
            <a:avLst/>
          </a:prstGeom>
        </p:spPr>
        <p:txBody>
          <a:bodyPr vert="horz" lIns="91440" tIns="45720" rIns="91440" bIns="45720" rtlCol="0" anchor="t">
            <a:noAutofit/>
          </a:bodyPr>
          <a:lstStyle>
            <a:defPPr>
              <a:defRPr lang="en-US"/>
            </a:defPPr>
            <a:lvl1pPr marL="0" indent="0" algn="l" defTabSz="457200" rtl="0" eaLnBrk="1" latinLnBrk="0" hangingPunct="1">
              <a:spcBef>
                <a:spcPct val="20000"/>
              </a:spcBef>
              <a:spcAft>
                <a:spcPts val="600"/>
              </a:spcAft>
              <a:buClr>
                <a:schemeClr val="tx1"/>
              </a:buClr>
              <a:buSzTx/>
              <a:buFont typeface="Arial" pitchFamily="34" charset="0"/>
              <a:buNone/>
              <a:defRPr sz="2800" b="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Tx/>
              <a:buFont typeface="Arial" pitchFamily="34" charset="0"/>
              <a:buNone/>
              <a:defRPr sz="20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Tx/>
              <a:buFont typeface="Arial" pitchFamily="34" charset="0"/>
              <a:buNone/>
              <a:defRPr sz="18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The closing price was noticed to be below 20000 for many days, the plot is right skewed as we can see a tail at the right side of the plot. The dashed line shows the median representing half of the closing prices were under $8300.</a:t>
            </a:r>
          </a:p>
        </p:txBody>
      </p:sp>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29463B27-F36A-44A0-9CCA-7474EE50D499}"/>
                  </a:ext>
                </a:extLst>
              </p14:cNvPr>
              <p14:cNvContentPartPr/>
              <p14:nvPr/>
            </p14:nvContentPartPr>
            <p14:xfrm>
              <a:off x="3491023" y="3030279"/>
              <a:ext cx="19050" cy="19050"/>
            </p14:xfrm>
          </p:contentPart>
        </mc:Choice>
        <mc:Fallback>
          <p:pic>
            <p:nvPicPr>
              <p:cNvPr id="25" name="Ink 24">
                <a:extLst>
                  <a:ext uri="{FF2B5EF4-FFF2-40B4-BE49-F238E27FC236}">
                    <a16:creationId xmlns:a16="http://schemas.microsoft.com/office/drawing/2014/main" id="{29463B27-F36A-44A0-9CCA-7474EE50D499}"/>
                  </a:ext>
                </a:extLst>
              </p:cNvPr>
              <p:cNvPicPr/>
              <p:nvPr/>
            </p:nvPicPr>
            <p:blipFill>
              <a:blip r:embed="rId4"/>
              <a:stretch>
                <a:fillRect/>
              </a:stretch>
            </p:blipFill>
            <p:spPr>
              <a:xfrm>
                <a:off x="2538523" y="2077779"/>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6" name="Ink 25">
                <a:extLst>
                  <a:ext uri="{FF2B5EF4-FFF2-40B4-BE49-F238E27FC236}">
                    <a16:creationId xmlns:a16="http://schemas.microsoft.com/office/drawing/2014/main" id="{6407B280-C071-4369-83BE-4D562744F642}"/>
                  </a:ext>
                </a:extLst>
              </p14:cNvPr>
              <p14:cNvContentPartPr/>
              <p14:nvPr/>
            </p14:nvContentPartPr>
            <p14:xfrm>
              <a:off x="9409813" y="3101162"/>
              <a:ext cx="19050" cy="19050"/>
            </p14:xfrm>
          </p:contentPart>
        </mc:Choice>
        <mc:Fallback>
          <p:pic>
            <p:nvPicPr>
              <p:cNvPr id="26" name="Ink 25">
                <a:extLst>
                  <a:ext uri="{FF2B5EF4-FFF2-40B4-BE49-F238E27FC236}">
                    <a16:creationId xmlns:a16="http://schemas.microsoft.com/office/drawing/2014/main" id="{6407B280-C071-4369-83BE-4D562744F642}"/>
                  </a:ext>
                </a:extLst>
              </p:cNvPr>
              <p:cNvPicPr/>
              <p:nvPr/>
            </p:nvPicPr>
            <p:blipFill>
              <a:blip r:embed="rId4"/>
              <a:stretch>
                <a:fillRect/>
              </a:stretch>
            </p:blipFill>
            <p:spPr>
              <a:xfrm>
                <a:off x="8457313" y="2148662"/>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7" name="Ink 26">
                <a:extLst>
                  <a:ext uri="{FF2B5EF4-FFF2-40B4-BE49-F238E27FC236}">
                    <a16:creationId xmlns:a16="http://schemas.microsoft.com/office/drawing/2014/main" id="{8247681A-BF4E-4ACB-9C4E-6345F3C371F7}"/>
                  </a:ext>
                </a:extLst>
              </p14:cNvPr>
              <p14:cNvContentPartPr/>
              <p14:nvPr/>
            </p14:nvContentPartPr>
            <p14:xfrm>
              <a:off x="10366744" y="3561906"/>
              <a:ext cx="19050" cy="19050"/>
            </p14:xfrm>
          </p:contentPart>
        </mc:Choice>
        <mc:Fallback>
          <p:pic>
            <p:nvPicPr>
              <p:cNvPr id="27" name="Ink 26">
                <a:extLst>
                  <a:ext uri="{FF2B5EF4-FFF2-40B4-BE49-F238E27FC236}">
                    <a16:creationId xmlns:a16="http://schemas.microsoft.com/office/drawing/2014/main" id="{8247681A-BF4E-4ACB-9C4E-6345F3C371F7}"/>
                  </a:ext>
                </a:extLst>
              </p:cNvPr>
              <p:cNvPicPr/>
              <p:nvPr/>
            </p:nvPicPr>
            <p:blipFill>
              <a:blip r:embed="rId4"/>
              <a:stretch>
                <a:fillRect/>
              </a:stretch>
            </p:blipFill>
            <p:spPr>
              <a:xfrm>
                <a:off x="9414244" y="2609406"/>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826334DF-6B75-430E-A606-6DE4EDDAAB86}"/>
                  </a:ext>
                </a:extLst>
              </p14:cNvPr>
              <p14:cNvContentPartPr/>
              <p14:nvPr/>
            </p14:nvContentPartPr>
            <p14:xfrm>
              <a:off x="9906000" y="3501724"/>
              <a:ext cx="19050" cy="19050"/>
            </p14:xfrm>
          </p:contentPart>
        </mc:Choice>
        <mc:Fallback>
          <p:pic>
            <p:nvPicPr>
              <p:cNvPr id="28" name="Ink 27">
                <a:extLst>
                  <a:ext uri="{FF2B5EF4-FFF2-40B4-BE49-F238E27FC236}">
                    <a16:creationId xmlns:a16="http://schemas.microsoft.com/office/drawing/2014/main" id="{826334DF-6B75-430E-A606-6DE4EDDAAB86}"/>
                  </a:ext>
                </a:extLst>
              </p:cNvPr>
              <p:cNvPicPr/>
              <p:nvPr/>
            </p:nvPicPr>
            <p:blipFill>
              <a:blip r:embed="rId8"/>
              <a:stretch>
                <a:fillRect/>
              </a:stretch>
            </p:blipFill>
            <p:spPr>
              <a:xfrm>
                <a:off x="8953500" y="3454099"/>
                <a:ext cx="1905000" cy="113348"/>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48B53B0D-BF38-4CED-B23A-A70D3030B2BF}"/>
                  </a:ext>
                </a:extLst>
              </p14:cNvPr>
              <p14:cNvContentPartPr/>
              <p14:nvPr/>
            </p14:nvContentPartPr>
            <p14:xfrm>
              <a:off x="9799674" y="3296093"/>
              <a:ext cx="19050" cy="19050"/>
            </p14:xfrm>
          </p:contentPart>
        </mc:Choice>
        <mc:Fallback>
          <p:pic>
            <p:nvPicPr>
              <p:cNvPr id="29" name="Ink 28">
                <a:extLst>
                  <a:ext uri="{FF2B5EF4-FFF2-40B4-BE49-F238E27FC236}">
                    <a16:creationId xmlns:a16="http://schemas.microsoft.com/office/drawing/2014/main" id="{48B53B0D-BF38-4CED-B23A-A70D3030B2BF}"/>
                  </a:ext>
                </a:extLst>
              </p:cNvPr>
              <p:cNvPicPr/>
              <p:nvPr/>
            </p:nvPicPr>
            <p:blipFill>
              <a:blip r:embed="rId4"/>
              <a:stretch>
                <a:fillRect/>
              </a:stretch>
            </p:blipFill>
            <p:spPr>
              <a:xfrm>
                <a:off x="8847174" y="2343593"/>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0" name="Ink 29">
                <a:extLst>
                  <a:ext uri="{FF2B5EF4-FFF2-40B4-BE49-F238E27FC236}">
                    <a16:creationId xmlns:a16="http://schemas.microsoft.com/office/drawing/2014/main" id="{E4F8DA8C-0AF9-430C-84FF-1D88829857E6}"/>
                  </a:ext>
                </a:extLst>
              </p14:cNvPr>
              <p14:cNvContentPartPr/>
              <p14:nvPr/>
            </p14:nvContentPartPr>
            <p14:xfrm>
              <a:off x="9799674" y="3296093"/>
              <a:ext cx="19050" cy="19050"/>
            </p14:xfrm>
          </p:contentPart>
        </mc:Choice>
        <mc:Fallback>
          <p:pic>
            <p:nvPicPr>
              <p:cNvPr id="30" name="Ink 29">
                <a:extLst>
                  <a:ext uri="{FF2B5EF4-FFF2-40B4-BE49-F238E27FC236}">
                    <a16:creationId xmlns:a16="http://schemas.microsoft.com/office/drawing/2014/main" id="{E4F8DA8C-0AF9-430C-84FF-1D88829857E6}"/>
                  </a:ext>
                </a:extLst>
              </p:cNvPr>
              <p:cNvPicPr/>
              <p:nvPr/>
            </p:nvPicPr>
            <p:blipFill>
              <a:blip r:embed="rId4"/>
              <a:stretch>
                <a:fillRect/>
              </a:stretch>
            </p:blipFill>
            <p:spPr>
              <a:xfrm>
                <a:off x="8847174" y="2343593"/>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1" name="Ink 30">
                <a:extLst>
                  <a:ext uri="{FF2B5EF4-FFF2-40B4-BE49-F238E27FC236}">
                    <a16:creationId xmlns:a16="http://schemas.microsoft.com/office/drawing/2014/main" id="{F3B51E40-0CA7-4899-8FBE-01A6259574E1}"/>
                  </a:ext>
                </a:extLst>
              </p14:cNvPr>
              <p14:cNvContentPartPr/>
              <p14:nvPr/>
            </p14:nvContentPartPr>
            <p14:xfrm>
              <a:off x="9214883" y="2853069"/>
              <a:ext cx="19050" cy="19050"/>
            </p14:xfrm>
          </p:contentPart>
        </mc:Choice>
        <mc:Fallback>
          <p:pic>
            <p:nvPicPr>
              <p:cNvPr id="31" name="Ink 30">
                <a:extLst>
                  <a:ext uri="{FF2B5EF4-FFF2-40B4-BE49-F238E27FC236}">
                    <a16:creationId xmlns:a16="http://schemas.microsoft.com/office/drawing/2014/main" id="{F3B51E40-0CA7-4899-8FBE-01A6259574E1}"/>
                  </a:ext>
                </a:extLst>
              </p:cNvPr>
              <p:cNvPicPr/>
              <p:nvPr/>
            </p:nvPicPr>
            <p:blipFill>
              <a:blip r:embed="rId4"/>
              <a:stretch>
                <a:fillRect/>
              </a:stretch>
            </p:blipFill>
            <p:spPr>
              <a:xfrm>
                <a:off x="8262383" y="1900569"/>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13E32F78-E82A-4A82-A3F8-04150DCEEDD0}"/>
                  </a:ext>
                </a:extLst>
              </p14:cNvPr>
              <p14:cNvContentPartPr/>
              <p14:nvPr/>
            </p14:nvContentPartPr>
            <p14:xfrm>
              <a:off x="9427534" y="3207488"/>
              <a:ext cx="19050" cy="19050"/>
            </p14:xfrm>
          </p:contentPart>
        </mc:Choice>
        <mc:Fallback>
          <p:pic>
            <p:nvPicPr>
              <p:cNvPr id="32" name="Ink 31">
                <a:extLst>
                  <a:ext uri="{FF2B5EF4-FFF2-40B4-BE49-F238E27FC236}">
                    <a16:creationId xmlns:a16="http://schemas.microsoft.com/office/drawing/2014/main" id="{13E32F78-E82A-4A82-A3F8-04150DCEEDD0}"/>
                  </a:ext>
                </a:extLst>
              </p:cNvPr>
              <p:cNvPicPr/>
              <p:nvPr/>
            </p:nvPicPr>
            <p:blipFill>
              <a:blip r:embed="rId4"/>
              <a:stretch>
                <a:fillRect/>
              </a:stretch>
            </p:blipFill>
            <p:spPr>
              <a:xfrm>
                <a:off x="8475034" y="2254988"/>
                <a:ext cx="1905000" cy="1905000"/>
              </a:xfrm>
              <a:prstGeom prst="rect">
                <a:avLst/>
              </a:prstGeom>
            </p:spPr>
          </p:pic>
        </mc:Fallback>
      </mc:AlternateContent>
      <p:pic>
        <p:nvPicPr>
          <p:cNvPr id="8" name="Picture 7" descr="A picture containing text&#10;&#10;Description automatically generated">
            <a:extLst>
              <a:ext uri="{FF2B5EF4-FFF2-40B4-BE49-F238E27FC236}">
                <a16:creationId xmlns:a16="http://schemas.microsoft.com/office/drawing/2014/main" id="{01C0AE5D-764B-4C79-B827-ED382CB33E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93276" y="5628014"/>
            <a:ext cx="2339972" cy="1157967"/>
          </a:xfrm>
          <a:prstGeom prst="rect">
            <a:avLst/>
          </a:prstGeom>
        </p:spPr>
      </p:pic>
      <p:pic>
        <p:nvPicPr>
          <p:cNvPr id="3" name="Picture 3" descr="Chart, histogram&#10;&#10;Description automatically generated">
            <a:extLst>
              <a:ext uri="{FF2B5EF4-FFF2-40B4-BE49-F238E27FC236}">
                <a16:creationId xmlns:a16="http://schemas.microsoft.com/office/drawing/2014/main" id="{EEB27663-5674-4528-B046-38FA2F190278}"/>
              </a:ext>
            </a:extLst>
          </p:cNvPr>
          <p:cNvPicPr>
            <a:picLocks noChangeAspect="1"/>
          </p:cNvPicPr>
          <p:nvPr/>
        </p:nvPicPr>
        <p:blipFill>
          <a:blip r:embed="rId14"/>
          <a:stretch>
            <a:fillRect/>
          </a:stretch>
        </p:blipFill>
        <p:spPr>
          <a:xfrm>
            <a:off x="1460740" y="3117096"/>
            <a:ext cx="8278482" cy="3686185"/>
          </a:xfrm>
          <a:prstGeom prst="rect">
            <a:avLst/>
          </a:prstGeom>
        </p:spPr>
      </p:pic>
    </p:spTree>
    <p:extLst>
      <p:ext uri="{BB962C8B-B14F-4D97-AF65-F5344CB8AC3E}">
        <p14:creationId xmlns:p14="http://schemas.microsoft.com/office/powerpoint/2010/main" val="15838254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1795-8BBF-433E-9A2E-99F8F1C2A67C}"/>
              </a:ext>
            </a:extLst>
          </p:cNvPr>
          <p:cNvSpPr>
            <a:spLocks noGrp="1"/>
          </p:cNvSpPr>
          <p:nvPr>
            <p:ph type="title"/>
          </p:nvPr>
        </p:nvSpPr>
        <p:spPr>
          <a:xfrm>
            <a:off x="1371451" y="710240"/>
            <a:ext cx="9934752" cy="898586"/>
          </a:xfrm>
        </p:spPr>
        <p:txBody>
          <a:bodyPr>
            <a:normAutofit fontScale="90000"/>
          </a:bodyPr>
          <a:lstStyle/>
          <a:p>
            <a:endPar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ea typeface="+mj-lt"/>
              <a:cs typeface="+mj-lt"/>
            </a:endParaRPr>
          </a:p>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Boxplot for btc</a:t>
            </a:r>
          </a:p>
        </p:txBody>
      </p:sp>
      <p:sp>
        <p:nvSpPr>
          <p:cNvPr id="5" name="Text Placeholder 4">
            <a:extLst>
              <a:ext uri="{FF2B5EF4-FFF2-40B4-BE49-F238E27FC236}">
                <a16:creationId xmlns:a16="http://schemas.microsoft.com/office/drawing/2014/main" id="{079667D7-86AF-47F8-859A-27EE3CF5BB76}"/>
              </a:ext>
            </a:extLst>
          </p:cNvPr>
          <p:cNvSpPr>
            <a:spLocks noGrp="1"/>
          </p:cNvSpPr>
          <p:nvPr>
            <p:ph type="body" sz="quarter" idx="3"/>
          </p:nvPr>
        </p:nvSpPr>
        <p:spPr>
          <a:xfrm>
            <a:off x="735321" y="1718095"/>
            <a:ext cx="10067676" cy="906941"/>
          </a:xfrm>
        </p:spPr>
        <p:txBody>
          <a:bodyPr vert="horz" lIns="91440" tIns="45720" rIns="91440" bIns="45720" rtlCol="0" anchor="t">
            <a:noAutofit/>
          </a:bodyPr>
          <a:lstStyle/>
          <a:p>
            <a:r>
              <a:rPr lang="en-US" sz="2000"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The below box plot depicts that the closing price  was mostly in between 7000 to 10000 during the last 3 years. All values that lies above 18000 are outliers.</a:t>
            </a:r>
          </a:p>
        </p:txBody>
      </p:sp>
      <p:pic>
        <p:nvPicPr>
          <p:cNvPr id="10" name="Picture 9" descr="A picture containing text&#10;&#10;Description automatically generated">
            <a:extLst>
              <a:ext uri="{FF2B5EF4-FFF2-40B4-BE49-F238E27FC236}">
                <a16:creationId xmlns:a16="http://schemas.microsoft.com/office/drawing/2014/main" id="{9FE098AA-76B0-4C1B-83FC-D7C3366B3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29" y="2479"/>
            <a:ext cx="2719373" cy="1210208"/>
          </a:xfrm>
          <a:prstGeom prst="rect">
            <a:avLst/>
          </a:prstGeom>
        </p:spPr>
      </p:pic>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29463B27-F36A-44A0-9CCA-7474EE50D499}"/>
                  </a:ext>
                </a:extLst>
              </p14:cNvPr>
              <p14:cNvContentPartPr/>
              <p14:nvPr/>
            </p14:nvContentPartPr>
            <p14:xfrm>
              <a:off x="3491023" y="3030279"/>
              <a:ext cx="19050" cy="19050"/>
            </p14:xfrm>
          </p:contentPart>
        </mc:Choice>
        <mc:Fallback>
          <p:pic>
            <p:nvPicPr>
              <p:cNvPr id="25" name="Ink 24">
                <a:extLst>
                  <a:ext uri="{FF2B5EF4-FFF2-40B4-BE49-F238E27FC236}">
                    <a16:creationId xmlns:a16="http://schemas.microsoft.com/office/drawing/2014/main" id="{29463B27-F36A-44A0-9CCA-7474EE50D499}"/>
                  </a:ext>
                </a:extLst>
              </p:cNvPr>
              <p:cNvPicPr/>
              <p:nvPr/>
            </p:nvPicPr>
            <p:blipFill>
              <a:blip r:embed="rId4"/>
              <a:stretch>
                <a:fillRect/>
              </a:stretch>
            </p:blipFill>
            <p:spPr>
              <a:xfrm>
                <a:off x="2538523" y="2077779"/>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6" name="Ink 25">
                <a:extLst>
                  <a:ext uri="{FF2B5EF4-FFF2-40B4-BE49-F238E27FC236}">
                    <a16:creationId xmlns:a16="http://schemas.microsoft.com/office/drawing/2014/main" id="{6407B280-C071-4369-83BE-4D562744F642}"/>
                  </a:ext>
                </a:extLst>
              </p14:cNvPr>
              <p14:cNvContentPartPr/>
              <p14:nvPr/>
            </p14:nvContentPartPr>
            <p14:xfrm>
              <a:off x="9409813" y="3101162"/>
              <a:ext cx="19050" cy="19050"/>
            </p14:xfrm>
          </p:contentPart>
        </mc:Choice>
        <mc:Fallback>
          <p:pic>
            <p:nvPicPr>
              <p:cNvPr id="26" name="Ink 25">
                <a:extLst>
                  <a:ext uri="{FF2B5EF4-FFF2-40B4-BE49-F238E27FC236}">
                    <a16:creationId xmlns:a16="http://schemas.microsoft.com/office/drawing/2014/main" id="{6407B280-C071-4369-83BE-4D562744F642}"/>
                  </a:ext>
                </a:extLst>
              </p:cNvPr>
              <p:cNvPicPr/>
              <p:nvPr/>
            </p:nvPicPr>
            <p:blipFill>
              <a:blip r:embed="rId4"/>
              <a:stretch>
                <a:fillRect/>
              </a:stretch>
            </p:blipFill>
            <p:spPr>
              <a:xfrm>
                <a:off x="8457313" y="2148662"/>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7" name="Ink 26">
                <a:extLst>
                  <a:ext uri="{FF2B5EF4-FFF2-40B4-BE49-F238E27FC236}">
                    <a16:creationId xmlns:a16="http://schemas.microsoft.com/office/drawing/2014/main" id="{8247681A-BF4E-4ACB-9C4E-6345F3C371F7}"/>
                  </a:ext>
                </a:extLst>
              </p14:cNvPr>
              <p14:cNvContentPartPr/>
              <p14:nvPr/>
            </p14:nvContentPartPr>
            <p14:xfrm>
              <a:off x="10366744" y="3561906"/>
              <a:ext cx="19050" cy="19050"/>
            </p14:xfrm>
          </p:contentPart>
        </mc:Choice>
        <mc:Fallback>
          <p:pic>
            <p:nvPicPr>
              <p:cNvPr id="27" name="Ink 26">
                <a:extLst>
                  <a:ext uri="{FF2B5EF4-FFF2-40B4-BE49-F238E27FC236}">
                    <a16:creationId xmlns:a16="http://schemas.microsoft.com/office/drawing/2014/main" id="{8247681A-BF4E-4ACB-9C4E-6345F3C371F7}"/>
                  </a:ext>
                </a:extLst>
              </p:cNvPr>
              <p:cNvPicPr/>
              <p:nvPr/>
            </p:nvPicPr>
            <p:blipFill>
              <a:blip r:embed="rId4"/>
              <a:stretch>
                <a:fillRect/>
              </a:stretch>
            </p:blipFill>
            <p:spPr>
              <a:xfrm>
                <a:off x="9414244" y="2609406"/>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826334DF-6B75-430E-A606-6DE4EDDAAB86}"/>
                  </a:ext>
                </a:extLst>
              </p14:cNvPr>
              <p14:cNvContentPartPr/>
              <p14:nvPr/>
            </p14:nvContentPartPr>
            <p14:xfrm>
              <a:off x="9906000" y="3501724"/>
              <a:ext cx="19050" cy="19050"/>
            </p14:xfrm>
          </p:contentPart>
        </mc:Choice>
        <mc:Fallback>
          <p:pic>
            <p:nvPicPr>
              <p:cNvPr id="28" name="Ink 27">
                <a:extLst>
                  <a:ext uri="{FF2B5EF4-FFF2-40B4-BE49-F238E27FC236}">
                    <a16:creationId xmlns:a16="http://schemas.microsoft.com/office/drawing/2014/main" id="{826334DF-6B75-430E-A606-6DE4EDDAAB86}"/>
                  </a:ext>
                </a:extLst>
              </p:cNvPr>
              <p:cNvPicPr/>
              <p:nvPr/>
            </p:nvPicPr>
            <p:blipFill>
              <a:blip r:embed="rId8"/>
              <a:stretch>
                <a:fillRect/>
              </a:stretch>
            </p:blipFill>
            <p:spPr>
              <a:xfrm>
                <a:off x="8953500" y="3454099"/>
                <a:ext cx="1905000" cy="113348"/>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48B53B0D-BF38-4CED-B23A-A70D3030B2BF}"/>
                  </a:ext>
                </a:extLst>
              </p14:cNvPr>
              <p14:cNvContentPartPr/>
              <p14:nvPr/>
            </p14:nvContentPartPr>
            <p14:xfrm>
              <a:off x="9799674" y="3296093"/>
              <a:ext cx="19050" cy="19050"/>
            </p14:xfrm>
          </p:contentPart>
        </mc:Choice>
        <mc:Fallback>
          <p:pic>
            <p:nvPicPr>
              <p:cNvPr id="29" name="Ink 28">
                <a:extLst>
                  <a:ext uri="{FF2B5EF4-FFF2-40B4-BE49-F238E27FC236}">
                    <a16:creationId xmlns:a16="http://schemas.microsoft.com/office/drawing/2014/main" id="{48B53B0D-BF38-4CED-B23A-A70D3030B2BF}"/>
                  </a:ext>
                </a:extLst>
              </p:cNvPr>
              <p:cNvPicPr/>
              <p:nvPr/>
            </p:nvPicPr>
            <p:blipFill>
              <a:blip r:embed="rId4"/>
              <a:stretch>
                <a:fillRect/>
              </a:stretch>
            </p:blipFill>
            <p:spPr>
              <a:xfrm>
                <a:off x="8847174" y="2343593"/>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0" name="Ink 29">
                <a:extLst>
                  <a:ext uri="{FF2B5EF4-FFF2-40B4-BE49-F238E27FC236}">
                    <a16:creationId xmlns:a16="http://schemas.microsoft.com/office/drawing/2014/main" id="{E4F8DA8C-0AF9-430C-84FF-1D88829857E6}"/>
                  </a:ext>
                </a:extLst>
              </p14:cNvPr>
              <p14:cNvContentPartPr/>
              <p14:nvPr/>
            </p14:nvContentPartPr>
            <p14:xfrm>
              <a:off x="9799674" y="3296093"/>
              <a:ext cx="19050" cy="19050"/>
            </p14:xfrm>
          </p:contentPart>
        </mc:Choice>
        <mc:Fallback>
          <p:pic>
            <p:nvPicPr>
              <p:cNvPr id="30" name="Ink 29">
                <a:extLst>
                  <a:ext uri="{FF2B5EF4-FFF2-40B4-BE49-F238E27FC236}">
                    <a16:creationId xmlns:a16="http://schemas.microsoft.com/office/drawing/2014/main" id="{E4F8DA8C-0AF9-430C-84FF-1D88829857E6}"/>
                  </a:ext>
                </a:extLst>
              </p:cNvPr>
              <p:cNvPicPr/>
              <p:nvPr/>
            </p:nvPicPr>
            <p:blipFill>
              <a:blip r:embed="rId4"/>
              <a:stretch>
                <a:fillRect/>
              </a:stretch>
            </p:blipFill>
            <p:spPr>
              <a:xfrm>
                <a:off x="8847174" y="2343593"/>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1" name="Ink 30">
                <a:extLst>
                  <a:ext uri="{FF2B5EF4-FFF2-40B4-BE49-F238E27FC236}">
                    <a16:creationId xmlns:a16="http://schemas.microsoft.com/office/drawing/2014/main" id="{F3B51E40-0CA7-4899-8FBE-01A6259574E1}"/>
                  </a:ext>
                </a:extLst>
              </p14:cNvPr>
              <p14:cNvContentPartPr/>
              <p14:nvPr/>
            </p14:nvContentPartPr>
            <p14:xfrm>
              <a:off x="9214883" y="2853069"/>
              <a:ext cx="19050" cy="19050"/>
            </p14:xfrm>
          </p:contentPart>
        </mc:Choice>
        <mc:Fallback>
          <p:pic>
            <p:nvPicPr>
              <p:cNvPr id="31" name="Ink 30">
                <a:extLst>
                  <a:ext uri="{FF2B5EF4-FFF2-40B4-BE49-F238E27FC236}">
                    <a16:creationId xmlns:a16="http://schemas.microsoft.com/office/drawing/2014/main" id="{F3B51E40-0CA7-4899-8FBE-01A6259574E1}"/>
                  </a:ext>
                </a:extLst>
              </p:cNvPr>
              <p:cNvPicPr/>
              <p:nvPr/>
            </p:nvPicPr>
            <p:blipFill>
              <a:blip r:embed="rId4"/>
              <a:stretch>
                <a:fillRect/>
              </a:stretch>
            </p:blipFill>
            <p:spPr>
              <a:xfrm>
                <a:off x="8262383" y="1900569"/>
                <a:ext cx="1905000" cy="1905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13E32F78-E82A-4A82-A3F8-04150DCEEDD0}"/>
                  </a:ext>
                </a:extLst>
              </p14:cNvPr>
              <p14:cNvContentPartPr/>
              <p14:nvPr/>
            </p14:nvContentPartPr>
            <p14:xfrm>
              <a:off x="9427534" y="3207488"/>
              <a:ext cx="19050" cy="19050"/>
            </p14:xfrm>
          </p:contentPart>
        </mc:Choice>
        <mc:Fallback>
          <p:pic>
            <p:nvPicPr>
              <p:cNvPr id="32" name="Ink 31">
                <a:extLst>
                  <a:ext uri="{FF2B5EF4-FFF2-40B4-BE49-F238E27FC236}">
                    <a16:creationId xmlns:a16="http://schemas.microsoft.com/office/drawing/2014/main" id="{13E32F78-E82A-4A82-A3F8-04150DCEEDD0}"/>
                  </a:ext>
                </a:extLst>
              </p:cNvPr>
              <p:cNvPicPr/>
              <p:nvPr/>
            </p:nvPicPr>
            <p:blipFill>
              <a:blip r:embed="rId4"/>
              <a:stretch>
                <a:fillRect/>
              </a:stretch>
            </p:blipFill>
            <p:spPr>
              <a:xfrm>
                <a:off x="8475034" y="2254988"/>
                <a:ext cx="1905000" cy="1905000"/>
              </a:xfrm>
              <a:prstGeom prst="rect">
                <a:avLst/>
              </a:prstGeom>
            </p:spPr>
          </p:pic>
        </mc:Fallback>
      </mc:AlternateContent>
      <p:pic>
        <p:nvPicPr>
          <p:cNvPr id="8" name="Picture 7" descr="A picture containing text&#10;&#10;Description automatically generated">
            <a:extLst>
              <a:ext uri="{FF2B5EF4-FFF2-40B4-BE49-F238E27FC236}">
                <a16:creationId xmlns:a16="http://schemas.microsoft.com/office/drawing/2014/main" id="{01C0AE5D-764B-4C79-B827-ED382CB33E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93276" y="5628014"/>
            <a:ext cx="2339972" cy="1157967"/>
          </a:xfrm>
          <a:prstGeom prst="rect">
            <a:avLst/>
          </a:prstGeom>
        </p:spPr>
      </p:pic>
      <p:pic>
        <p:nvPicPr>
          <p:cNvPr id="3" name="Picture 3" descr="Chart, box and whisker chart&#10;&#10;Description automatically generated">
            <a:extLst>
              <a:ext uri="{FF2B5EF4-FFF2-40B4-BE49-F238E27FC236}">
                <a16:creationId xmlns:a16="http://schemas.microsoft.com/office/drawing/2014/main" id="{682BC8DB-E064-49F6-A039-D23ADB9870D8}"/>
              </a:ext>
            </a:extLst>
          </p:cNvPr>
          <p:cNvPicPr>
            <a:picLocks noChangeAspect="1"/>
          </p:cNvPicPr>
          <p:nvPr/>
        </p:nvPicPr>
        <p:blipFill>
          <a:blip r:embed="rId14"/>
          <a:stretch>
            <a:fillRect/>
          </a:stretch>
        </p:blipFill>
        <p:spPr>
          <a:xfrm>
            <a:off x="885646" y="2738657"/>
            <a:ext cx="8566028" cy="3623554"/>
          </a:xfrm>
          <a:prstGeom prst="rect">
            <a:avLst/>
          </a:prstGeom>
        </p:spPr>
      </p:pic>
    </p:spTree>
    <p:extLst>
      <p:ext uri="{BB962C8B-B14F-4D97-AF65-F5344CB8AC3E}">
        <p14:creationId xmlns:p14="http://schemas.microsoft.com/office/powerpoint/2010/main" val="30516726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7B8B8ED-6A7A-4196-86A4-B8A9E219B1C5}"/>
              </a:ext>
            </a:extLst>
          </p:cNvPr>
          <p:cNvSpPr>
            <a:spLocks noGrp="1"/>
          </p:cNvSpPr>
          <p:nvPr>
            <p:ph idx="1"/>
          </p:nvPr>
        </p:nvSpPr>
        <p:spPr>
          <a:xfrm>
            <a:off x="1187099" y="3779129"/>
            <a:ext cx="8975295" cy="2427066"/>
          </a:xfrm>
        </p:spPr>
        <p:txBody>
          <a:bodyPr>
            <a:normAutofit/>
          </a:bodyPr>
          <a:lstStyle/>
          <a:p>
            <a:pPr marL="0" indent="0" fontAlgn="base">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a:p>
            <a:pPr marL="0" indent="0">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a:p>
            <a:pPr marL="0" indent="0">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a:p>
            <a:pPr marL="0" indent="0">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a:p>
            <a:pPr marL="0" indent="0">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p:txBody>
      </p:sp>
      <p:pic>
        <p:nvPicPr>
          <p:cNvPr id="7" name="Picture 6">
            <a:extLst>
              <a:ext uri="{FF2B5EF4-FFF2-40B4-BE49-F238E27FC236}">
                <a16:creationId xmlns:a16="http://schemas.microsoft.com/office/drawing/2014/main" id="{DB29E935-D60A-4A7A-BBC9-B4F1E78F4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06" y="117498"/>
            <a:ext cx="2604355" cy="1167076"/>
          </a:xfrm>
          <a:prstGeom prst="rect">
            <a:avLst/>
          </a:prstGeom>
        </p:spPr>
      </p:pic>
      <p:pic>
        <p:nvPicPr>
          <p:cNvPr id="8" name="Picture 8" descr="Chart, histogram&#10;&#10;Description automatically generated">
            <a:extLst>
              <a:ext uri="{FF2B5EF4-FFF2-40B4-BE49-F238E27FC236}">
                <a16:creationId xmlns:a16="http://schemas.microsoft.com/office/drawing/2014/main" id="{BB21E69E-3313-4AB9-B419-1F0B32BDBB2D}"/>
              </a:ext>
            </a:extLst>
          </p:cNvPr>
          <p:cNvPicPr>
            <a:picLocks noChangeAspect="1"/>
          </p:cNvPicPr>
          <p:nvPr/>
        </p:nvPicPr>
        <p:blipFill>
          <a:blip r:embed="rId3"/>
          <a:stretch>
            <a:fillRect/>
          </a:stretch>
        </p:blipFill>
        <p:spPr>
          <a:xfrm>
            <a:off x="1374475" y="3196355"/>
            <a:ext cx="8551650" cy="24206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Text Placeholder 4">
            <a:extLst>
              <a:ext uri="{FF2B5EF4-FFF2-40B4-BE49-F238E27FC236}">
                <a16:creationId xmlns:a16="http://schemas.microsoft.com/office/drawing/2014/main" id="{D14B132A-80A5-48DE-B78D-23A21C10ABA0}"/>
              </a:ext>
            </a:extLst>
          </p:cNvPr>
          <p:cNvSpPr txBox="1"/>
          <p:nvPr/>
        </p:nvSpPr>
        <p:spPr>
          <a:xfrm>
            <a:off x="1261533" y="1669214"/>
            <a:ext cx="9938278" cy="1582676"/>
          </a:xfrm>
          <a:prstGeom prst="rect">
            <a:avLst/>
          </a:prstGeom>
        </p:spPr>
        <p:txBody>
          <a:bodyPr vert="horz" lIns="91440" tIns="45720" rIns="91440" bIns="45720" rtlCol="0" anchor="t">
            <a:noAutofit/>
          </a:bodyPr>
          <a:lstStyle>
            <a:defPPr>
              <a:defRPr lang="en-US"/>
            </a:defPPr>
            <a:lvl1pPr marL="0" indent="0" algn="l" defTabSz="457200" rtl="0" eaLnBrk="1" latinLnBrk="0" hangingPunct="1">
              <a:spcBef>
                <a:spcPct val="20000"/>
              </a:spcBef>
              <a:spcAft>
                <a:spcPts val="600"/>
              </a:spcAft>
              <a:buClr>
                <a:schemeClr val="tx1"/>
              </a:buClr>
              <a:buSzTx/>
              <a:buFont typeface="Arial" pitchFamily="34" charset="0"/>
              <a:buNone/>
              <a:defRPr sz="2800" b="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Tx/>
              <a:buFont typeface="Arial" pitchFamily="34" charset="0"/>
              <a:buNone/>
              <a:defRPr sz="20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Tx/>
              <a:buFont typeface="Arial" pitchFamily="34" charset="0"/>
              <a:buNone/>
              <a:defRPr sz="18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The closing price was noticed to be below 1000 for many days, the plot is right skewed as we can see a tail at the right side of the plot. The dashed line shows the median representing half of the closing prices were under </a:t>
            </a:r>
            <a:r>
              <a:rPr lang="en-US" sz="20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278.4</a:t>
            </a:r>
            <a:r>
              <a:rPr lang="en-US" sz="2000"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a:t>
            </a:r>
          </a:p>
        </p:txBody>
      </p:sp>
      <p:sp>
        <p:nvSpPr>
          <p:cNvPr id="17" name="Title 1">
            <a:extLst>
              <a:ext uri="{FF2B5EF4-FFF2-40B4-BE49-F238E27FC236}">
                <a16:creationId xmlns:a16="http://schemas.microsoft.com/office/drawing/2014/main" id="{5BF02BDE-55A8-4919-B1FD-B3295AC2C868}"/>
              </a:ext>
            </a:extLst>
          </p:cNvPr>
          <p:cNvSpPr txBox="1"/>
          <p:nvPr/>
        </p:nvSpPr>
        <p:spPr>
          <a:xfrm>
            <a:off x="1256432" y="767751"/>
            <a:ext cx="9934752" cy="841076"/>
          </a:xfrm>
          <a:prstGeom prst="rect">
            <a:avLst/>
          </a:prstGeom>
        </p:spPr>
        <p:txBody>
          <a:bodyPr vert="horz" lIns="91440" tIns="45720" rIns="91440" bIns="45720" rtlCol="0" anchor="ctr">
            <a:normAutofit fontScale="92500" lnSpcReduction="20000"/>
          </a:bodyPr>
          <a:lstStyle>
            <a:defPPr>
              <a:defRPr lang="en-US"/>
            </a:defPPr>
            <a:lvl1pPr marL="0"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endPar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ea typeface="+mj-lt"/>
              <a:cs typeface="+mj-lt"/>
            </a:endParaRPr>
          </a:p>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Histogram with median for ETH</a:t>
            </a:r>
            <a:endParaRPr lang="en-US">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endParaRPr>
          </a:p>
        </p:txBody>
      </p:sp>
      <p:pic>
        <p:nvPicPr>
          <p:cNvPr id="6" name="Picture 5">
            <a:extLst>
              <a:ext uri="{FF2B5EF4-FFF2-40B4-BE49-F238E27FC236}">
                <a16:creationId xmlns:a16="http://schemas.microsoft.com/office/drawing/2014/main" id="{5F07B6C2-869B-424F-8313-8E7EC4436A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4559" y="5728655"/>
            <a:ext cx="2138689" cy="1057326"/>
          </a:xfrm>
          <a:prstGeom prst="rect">
            <a:avLst/>
          </a:prstGeom>
        </p:spPr>
      </p:pic>
    </p:spTree>
    <p:extLst>
      <p:ext uri="{BB962C8B-B14F-4D97-AF65-F5344CB8AC3E}">
        <p14:creationId xmlns:p14="http://schemas.microsoft.com/office/powerpoint/2010/main" val="4152837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7B8B8ED-6A7A-4196-86A4-B8A9E219B1C5}"/>
              </a:ext>
            </a:extLst>
          </p:cNvPr>
          <p:cNvSpPr>
            <a:spLocks noGrp="1"/>
          </p:cNvSpPr>
          <p:nvPr>
            <p:ph idx="1"/>
          </p:nvPr>
        </p:nvSpPr>
        <p:spPr>
          <a:xfrm>
            <a:off x="1187099" y="3779129"/>
            <a:ext cx="8975295" cy="2427066"/>
          </a:xfrm>
        </p:spPr>
        <p:txBody>
          <a:bodyPr>
            <a:normAutofit/>
          </a:bodyPr>
          <a:lstStyle/>
          <a:p>
            <a:pPr marL="0" indent="0" fontAlgn="base">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a:p>
            <a:pPr marL="0" indent="0">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a:p>
            <a:pPr marL="0" indent="0">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a:p>
            <a:pPr marL="0" indent="0">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a:p>
            <a:pPr marL="0" indent="0">
              <a:buNone/>
            </a:pPr>
            <a:endParaRPr lang="en-US">
              <a:solidFill>
                <a:schemeClr val="tx1">
                  <a:lumMod val="9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p:txBody>
      </p:sp>
      <p:pic>
        <p:nvPicPr>
          <p:cNvPr id="7" name="Picture 6">
            <a:extLst>
              <a:ext uri="{FF2B5EF4-FFF2-40B4-BE49-F238E27FC236}">
                <a16:creationId xmlns:a16="http://schemas.microsoft.com/office/drawing/2014/main" id="{DB29E935-D60A-4A7A-BBC9-B4F1E78F4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015" y="74365"/>
            <a:ext cx="2518090" cy="1123944"/>
          </a:xfrm>
          <a:prstGeom prst="rect">
            <a:avLst/>
          </a:prstGeom>
        </p:spPr>
      </p:pic>
      <p:pic>
        <p:nvPicPr>
          <p:cNvPr id="9" name="Picture 9">
            <a:extLst>
              <a:ext uri="{FF2B5EF4-FFF2-40B4-BE49-F238E27FC236}">
                <a16:creationId xmlns:a16="http://schemas.microsoft.com/office/drawing/2014/main" id="{782008B5-95C3-48C5-8BC7-9A93B00EAAE4}"/>
              </a:ext>
            </a:extLst>
          </p:cNvPr>
          <p:cNvPicPr>
            <a:picLocks noChangeAspect="1"/>
          </p:cNvPicPr>
          <p:nvPr/>
        </p:nvPicPr>
        <p:blipFill>
          <a:blip r:embed="rId3"/>
          <a:stretch>
            <a:fillRect/>
          </a:stretch>
        </p:blipFill>
        <p:spPr>
          <a:xfrm>
            <a:off x="2064588" y="3127980"/>
            <a:ext cx="7645878" cy="25286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 Placeholder 4">
            <a:extLst>
              <a:ext uri="{FF2B5EF4-FFF2-40B4-BE49-F238E27FC236}">
                <a16:creationId xmlns:a16="http://schemas.microsoft.com/office/drawing/2014/main" id="{0A0AA99E-C94F-49E1-82BD-4265F49B706B}"/>
              </a:ext>
            </a:extLst>
          </p:cNvPr>
          <p:cNvSpPr txBox="1"/>
          <p:nvPr/>
        </p:nvSpPr>
        <p:spPr>
          <a:xfrm>
            <a:off x="1296039" y="1890625"/>
            <a:ext cx="9420695" cy="1122599"/>
          </a:xfrm>
          <a:prstGeom prst="rect">
            <a:avLst/>
          </a:prstGeom>
        </p:spPr>
        <p:txBody>
          <a:bodyPr lIns="91440" tIns="45720" rIns="91440" bIns="45720" anchor="t"/>
          <a:lstStyle>
            <a:defPPr>
              <a:defRPr lang="en-US"/>
            </a:defPPr>
            <a:lvl1pPr marL="285750" indent="-285750" algn="l" defTabSz="457200" rtl="0" eaLnBrk="1" latinLnBrk="0" hangingPunct="1">
              <a:spcBef>
                <a:spcPct val="20000"/>
              </a:spcBef>
              <a:spcAft>
                <a:spcPts val="600"/>
              </a:spcAft>
              <a:buClr>
                <a:schemeClr val="tx1"/>
              </a:buClr>
              <a:buSzTx/>
              <a:buFont typeface="Arial" pitchFamily="34" charset="0"/>
              <a:buChar char="•"/>
              <a:defRPr sz="20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Tx/>
              <a:buFont typeface="Arial" pitchFamily="34" charset="0"/>
              <a:buChar char="•"/>
              <a:defRPr sz="18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Tx/>
              <a:buFont typeface="Arial" pitchFamily="34" charset="0"/>
              <a:buChar char="•"/>
              <a:defRPr sz="16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Tx/>
              <a:buFont typeface="Arial" pitchFamily="34" charset="0"/>
              <a:buChar char="•"/>
              <a:defRPr sz="14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Tx/>
              <a:buFont typeface="Arial" pitchFamily="34" charset="0"/>
              <a:buChar char="•"/>
              <a:defRPr sz="120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The below box plot depicts that the closing price  was mostly in between 300 and 500 in the last 3 years. All values that lies above 18000 are outliers.</a:t>
            </a:r>
          </a:p>
        </p:txBody>
      </p:sp>
      <p:sp>
        <p:nvSpPr>
          <p:cNvPr id="17" name="Title 1">
            <a:extLst>
              <a:ext uri="{FF2B5EF4-FFF2-40B4-BE49-F238E27FC236}">
                <a16:creationId xmlns:a16="http://schemas.microsoft.com/office/drawing/2014/main" id="{5BF02BDE-55A8-4919-B1FD-B3295AC2C868}"/>
              </a:ext>
            </a:extLst>
          </p:cNvPr>
          <p:cNvSpPr txBox="1"/>
          <p:nvPr/>
        </p:nvSpPr>
        <p:spPr>
          <a:xfrm>
            <a:off x="1385829" y="868392"/>
            <a:ext cx="9934752" cy="841076"/>
          </a:xfrm>
          <a:prstGeom prst="rect">
            <a:avLst/>
          </a:prstGeom>
        </p:spPr>
        <p:txBody>
          <a:bodyPr vert="horz" lIns="91440" tIns="45720" rIns="91440" bIns="45720" rtlCol="0" anchor="ctr">
            <a:normAutofit fontScale="92500" lnSpcReduction="20000"/>
          </a:bodyPr>
          <a:lstStyle>
            <a:defPPr>
              <a:defRPr lang="en-US"/>
            </a:defPPr>
            <a:lvl1pPr marL="0"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endPar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ea typeface="+mj-lt"/>
              <a:cs typeface="+mj-lt"/>
            </a:endParaRPr>
          </a:p>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Boxplot for ETH</a:t>
            </a:r>
            <a:endParaRPr lang="en-US">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endParaRPr>
          </a:p>
        </p:txBody>
      </p:sp>
      <p:pic>
        <p:nvPicPr>
          <p:cNvPr id="6" name="Picture 5">
            <a:extLst>
              <a:ext uri="{FF2B5EF4-FFF2-40B4-BE49-F238E27FC236}">
                <a16:creationId xmlns:a16="http://schemas.microsoft.com/office/drawing/2014/main" id="{5F07B6C2-869B-424F-8313-8E7EC4436A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9578" y="5786165"/>
            <a:ext cx="2023670" cy="999816"/>
          </a:xfrm>
          <a:prstGeom prst="rect">
            <a:avLst/>
          </a:prstGeom>
        </p:spPr>
      </p:pic>
    </p:spTree>
    <p:extLst>
      <p:ext uri="{BB962C8B-B14F-4D97-AF65-F5344CB8AC3E}">
        <p14:creationId xmlns:p14="http://schemas.microsoft.com/office/powerpoint/2010/main" val="22141754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F5F1-B8A5-4A71-ACB7-2138DAB8DE51}"/>
              </a:ext>
            </a:extLst>
          </p:cNvPr>
          <p:cNvSpPr>
            <a:spLocks noGrp="1"/>
          </p:cNvSpPr>
          <p:nvPr>
            <p:ph type="title"/>
          </p:nvPr>
        </p:nvSpPr>
        <p:spPr>
          <a:xfrm>
            <a:off x="1180684" y="1113901"/>
            <a:ext cx="7273999" cy="896813"/>
          </a:xfrm>
        </p:spPr>
        <p:txBody>
          <a:bodyPr/>
          <a:lstStyle/>
          <a:p>
            <a:r>
              <a:rPr lang="en-US" b="1">
                <a:solidFill>
                  <a:schemeClr val="accent4"/>
                </a:solidFill>
                <a:latin typeface="Castellar" panose="020A0402060406010301" pitchFamily="18" charset="0"/>
              </a:rPr>
              <a:t>Introduction</a:t>
            </a:r>
            <a:endParaRPr lang="en-IN">
              <a:solidFill>
                <a:schemeClr val="accent4"/>
              </a:solidFill>
            </a:endParaRPr>
          </a:p>
        </p:txBody>
      </p:sp>
      <p:sp>
        <p:nvSpPr>
          <p:cNvPr id="3" name="Content Placeholder 2">
            <a:extLst>
              <a:ext uri="{FF2B5EF4-FFF2-40B4-BE49-F238E27FC236}">
                <a16:creationId xmlns:a16="http://schemas.microsoft.com/office/drawing/2014/main" id="{6361EC78-6A83-4A65-9FBF-C0535CC23F6C}"/>
              </a:ext>
            </a:extLst>
          </p:cNvPr>
          <p:cNvSpPr>
            <a:spLocks noGrp="1"/>
          </p:cNvSpPr>
          <p:nvPr>
            <p:ph idx="1"/>
          </p:nvPr>
        </p:nvSpPr>
        <p:spPr>
          <a:xfrm>
            <a:off x="1215853" y="2010714"/>
            <a:ext cx="8946541" cy="4195481"/>
          </a:xfrm>
        </p:spPr>
        <p:txBody>
          <a:bodyPr>
            <a:normAutofit lnSpcReduction="10000"/>
          </a:bodyPr>
          <a:lstStyle/>
          <a:p>
            <a:pPr marL="0" indent="0" fontAlgn="base">
              <a:buNone/>
            </a:pPr>
            <a:r>
              <a:rPr lang="en-US" sz="2000">
                <a:solidFill>
                  <a:schemeClr val="tx1">
                    <a:lumMod val="95000"/>
                  </a:schemeClr>
                </a:solidFill>
                <a:latin typeface="Arial Rounded MT Bold"/>
              </a:rPr>
              <a:t>Over the last decade, an increasing number of people from all over the world are investing in cryptocurrency. Cryptocurrency is s a type of decentralized, distributed currency that is used to make transactions over the internet, same as you would with normal currency but without any intermediary bank.  </a:t>
            </a:r>
          </a:p>
          <a:p>
            <a:pPr marL="0" indent="0" algn="just" fontAlgn="base">
              <a:buNone/>
            </a:pPr>
            <a:r>
              <a:rPr lang="en-US" sz="2000">
                <a:solidFill>
                  <a:schemeClr val="tx1">
                    <a:lumMod val="95000"/>
                  </a:schemeClr>
                </a:solidFill>
                <a:latin typeface="Arial Rounded MT Bold"/>
              </a:rPr>
              <a:t>The most commonly used Cryptocurrency is powered by the “Blockchain” technology which first came to light in 2008. Blockchain is essentially a digital ledger that keeps record of transactions and helps tracking assets. The legitimacy of every transaction is verified through the distributed peer-to-peer system and then added to the ledger and once added, it is immutable, which accounts for security. Blockchain facilitates an entirely different perspective, which is that no one is a trusted user.  </a:t>
            </a:r>
          </a:p>
          <a:p>
            <a:pPr marL="0" indent="0">
              <a:buNone/>
            </a:pPr>
            <a:endParaRPr lang="en-IN">
              <a:solidFill>
                <a:schemeClr val="tx1">
                  <a:lumMod val="95000"/>
                </a:schemeClr>
              </a:solidFill>
            </a:endParaRPr>
          </a:p>
        </p:txBody>
      </p:sp>
      <p:pic>
        <p:nvPicPr>
          <p:cNvPr id="4" name="Picture 3">
            <a:extLst>
              <a:ext uri="{FF2B5EF4-FFF2-40B4-BE49-F238E27FC236}">
                <a16:creationId xmlns:a16="http://schemas.microsoft.com/office/drawing/2014/main" id="{3E78A284-2D67-42CB-8503-7EF23A4AAC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2635" y="5584882"/>
            <a:ext cx="2440613" cy="1201099"/>
          </a:xfrm>
          <a:prstGeom prst="rect">
            <a:avLst/>
          </a:prstGeom>
        </p:spPr>
      </p:pic>
      <p:pic>
        <p:nvPicPr>
          <p:cNvPr id="5" name="Picture 4">
            <a:extLst>
              <a:ext uri="{FF2B5EF4-FFF2-40B4-BE49-F238E27FC236}">
                <a16:creationId xmlns:a16="http://schemas.microsoft.com/office/drawing/2014/main" id="{0E714310-B6F4-4578-9C17-FB15EDA68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28291956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2241B8-636F-45E2-9B99-58E9F4CD0296}"/>
              </a:ext>
            </a:extLst>
          </p:cNvPr>
          <p:cNvSpPr>
            <a:spLocks noGrp="1"/>
          </p:cNvSpPr>
          <p:nvPr>
            <p:ph type="title"/>
          </p:nvPr>
        </p:nvSpPr>
        <p:spPr>
          <a:xfrm>
            <a:off x="1453854" y="926996"/>
            <a:ext cx="8496074" cy="896813"/>
          </a:xfrm>
        </p:spPr>
        <p:txBody>
          <a:bodyPr>
            <a:normAutofit/>
          </a:bodyPr>
          <a:lstStyle/>
          <a:p>
            <a:pPr>
              <a:spcBef>
                <a:spcPct val="20000"/>
              </a:spcBef>
              <a:spcAft>
                <a:spcPts val="600"/>
              </a:spcAft>
            </a:pPr>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histogram with median for doge</a:t>
            </a:r>
          </a:p>
        </p:txBody>
      </p:sp>
      <p:pic>
        <p:nvPicPr>
          <p:cNvPr id="7" name="Picture 6">
            <a:extLst>
              <a:ext uri="{FF2B5EF4-FFF2-40B4-BE49-F238E27FC236}">
                <a16:creationId xmlns:a16="http://schemas.microsoft.com/office/drawing/2014/main" id="{DB29E935-D60A-4A7A-BBC9-B4F1E78F4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 y="-112540"/>
            <a:ext cx="2762506" cy="1238963"/>
          </a:xfrm>
          <a:prstGeom prst="rect">
            <a:avLst/>
          </a:prstGeom>
        </p:spPr>
      </p:pic>
      <p:sp>
        <p:nvSpPr>
          <p:cNvPr id="3" name="Text Placeholder 4">
            <a:extLst>
              <a:ext uri="{FF2B5EF4-FFF2-40B4-BE49-F238E27FC236}">
                <a16:creationId xmlns:a16="http://schemas.microsoft.com/office/drawing/2014/main" id="{A3EF1F65-34E4-492C-963C-6144F44C3607}"/>
              </a:ext>
            </a:extLst>
          </p:cNvPr>
          <p:cNvSpPr txBox="1"/>
          <p:nvPr/>
        </p:nvSpPr>
        <p:spPr>
          <a:xfrm>
            <a:off x="1160892" y="1755478"/>
            <a:ext cx="10153938" cy="1309507"/>
          </a:xfrm>
          <a:prstGeom prst="rect">
            <a:avLst/>
          </a:prstGeom>
        </p:spPr>
        <p:txBody>
          <a:bodyPr vert="horz" lIns="91440" tIns="45720" rIns="91440" bIns="45720" rtlCol="0" anchor="t">
            <a:noAutofit/>
          </a:bodyPr>
          <a:lstStyle>
            <a:defPPr>
              <a:defRPr lang="en-US"/>
            </a:defPPr>
            <a:lvl1pPr marL="0" indent="0" algn="l" defTabSz="457200" rtl="0" eaLnBrk="1" latinLnBrk="0" hangingPunct="1">
              <a:spcBef>
                <a:spcPct val="20000"/>
              </a:spcBef>
              <a:spcAft>
                <a:spcPts val="600"/>
              </a:spcAft>
              <a:buClr>
                <a:schemeClr val="tx1"/>
              </a:buClr>
              <a:buSzTx/>
              <a:buFont typeface="Arial" pitchFamily="34" charset="0"/>
              <a:buNone/>
              <a:defRPr sz="2800" b="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Tx/>
              <a:buFont typeface="Arial" pitchFamily="34" charset="0"/>
              <a:buNone/>
              <a:defRPr sz="20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Tx/>
              <a:buFont typeface="Arial" pitchFamily="34" charset="0"/>
              <a:buNone/>
              <a:defRPr sz="18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The closing price was noticed to be below 0.1 for many days, the plot is right skewed as we can see a tail at the right side of the plot. The dashed line shows the median representing half of the closing prices were under </a:t>
            </a:r>
            <a:r>
              <a:rPr lang="en-US" sz="2000"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0.003</a:t>
            </a:r>
            <a:r>
              <a:rPr lang="en-US" sz="2000"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a:t>
            </a:r>
          </a:p>
        </p:txBody>
      </p:sp>
      <p:pic>
        <p:nvPicPr>
          <p:cNvPr id="6" name="Picture 5">
            <a:extLst>
              <a:ext uri="{FF2B5EF4-FFF2-40B4-BE49-F238E27FC236}">
                <a16:creationId xmlns:a16="http://schemas.microsoft.com/office/drawing/2014/main" id="{5F07B6C2-869B-424F-8313-8E7EC4436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1427" y="5728655"/>
            <a:ext cx="2181821" cy="1057326"/>
          </a:xfrm>
          <a:prstGeom prst="rect">
            <a:avLst/>
          </a:prstGeom>
        </p:spPr>
      </p:pic>
      <p:pic>
        <p:nvPicPr>
          <p:cNvPr id="2" name="Picture 4" descr="Chart&#10;&#10;Description automatically generated">
            <a:extLst>
              <a:ext uri="{FF2B5EF4-FFF2-40B4-BE49-F238E27FC236}">
                <a16:creationId xmlns:a16="http://schemas.microsoft.com/office/drawing/2014/main" id="{54FA265C-2F68-4872-A6C7-C2DF15D7D4BA}"/>
              </a:ext>
            </a:extLst>
          </p:cNvPr>
          <p:cNvPicPr>
            <a:picLocks noChangeAspect="1"/>
          </p:cNvPicPr>
          <p:nvPr/>
        </p:nvPicPr>
        <p:blipFill>
          <a:blip r:embed="rId4"/>
          <a:stretch>
            <a:fillRect/>
          </a:stretch>
        </p:blipFill>
        <p:spPr>
          <a:xfrm>
            <a:off x="1158816" y="3230211"/>
            <a:ext cx="8451009" cy="3402446"/>
          </a:xfrm>
          <a:prstGeom prst="rect">
            <a:avLst/>
          </a:prstGeom>
        </p:spPr>
      </p:pic>
    </p:spTree>
    <p:extLst>
      <p:ext uri="{BB962C8B-B14F-4D97-AF65-F5344CB8AC3E}">
        <p14:creationId xmlns:p14="http://schemas.microsoft.com/office/powerpoint/2010/main" val="14374053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2241B8-636F-45E2-9B99-58E9F4CD0296}"/>
              </a:ext>
            </a:extLst>
          </p:cNvPr>
          <p:cNvSpPr>
            <a:spLocks noGrp="1"/>
          </p:cNvSpPr>
          <p:nvPr>
            <p:ph type="title"/>
          </p:nvPr>
        </p:nvSpPr>
        <p:spPr>
          <a:xfrm>
            <a:off x="1453854" y="926996"/>
            <a:ext cx="8496074" cy="896813"/>
          </a:xfrm>
        </p:spPr>
        <p:txBody>
          <a:bodyPr>
            <a:normAutofit/>
          </a:bodyPr>
          <a:lstStyle/>
          <a:p>
            <a:pPr>
              <a:spcBef>
                <a:spcPct val="20000"/>
              </a:spcBef>
              <a:spcAft>
                <a:spcPts val="600"/>
              </a:spcAft>
            </a:pPr>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boxplot for doge</a:t>
            </a:r>
          </a:p>
        </p:txBody>
      </p:sp>
      <p:pic>
        <p:nvPicPr>
          <p:cNvPr id="7" name="Picture 6">
            <a:extLst>
              <a:ext uri="{FF2B5EF4-FFF2-40B4-BE49-F238E27FC236}">
                <a16:creationId xmlns:a16="http://schemas.microsoft.com/office/drawing/2014/main" id="{DB29E935-D60A-4A7A-BBC9-B4F1E78F4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
        <p:nvSpPr>
          <p:cNvPr id="3" name="Text Placeholder 4">
            <a:extLst>
              <a:ext uri="{FF2B5EF4-FFF2-40B4-BE49-F238E27FC236}">
                <a16:creationId xmlns:a16="http://schemas.microsoft.com/office/drawing/2014/main" id="{A3EF1F65-34E4-492C-963C-6144F44C3607}"/>
              </a:ext>
            </a:extLst>
          </p:cNvPr>
          <p:cNvSpPr txBox="1"/>
          <p:nvPr/>
        </p:nvSpPr>
        <p:spPr>
          <a:xfrm>
            <a:off x="1160892" y="1755478"/>
            <a:ext cx="10153938" cy="1309507"/>
          </a:xfrm>
          <a:prstGeom prst="rect">
            <a:avLst/>
          </a:prstGeom>
        </p:spPr>
        <p:txBody>
          <a:bodyPr vert="horz" lIns="91440" tIns="45720" rIns="91440" bIns="45720" rtlCol="0" anchor="t">
            <a:noAutofit/>
          </a:bodyPr>
          <a:lstStyle>
            <a:defPPr>
              <a:defRPr lang="en-US"/>
            </a:defPPr>
            <a:lvl1pPr marL="0" indent="0" algn="l" defTabSz="457200" rtl="0" eaLnBrk="1" latinLnBrk="0" hangingPunct="1">
              <a:spcBef>
                <a:spcPct val="20000"/>
              </a:spcBef>
              <a:spcAft>
                <a:spcPts val="600"/>
              </a:spcAft>
              <a:buClr>
                <a:schemeClr val="tx1"/>
              </a:buClr>
              <a:buSzTx/>
              <a:buFont typeface="Arial" pitchFamily="34" charset="0"/>
              <a:buNone/>
              <a:defRPr sz="2800" b="0"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Tx/>
              <a:buFont typeface="Arial" pitchFamily="34" charset="0"/>
              <a:buNone/>
              <a:defRPr sz="20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Tx/>
              <a:buFont typeface="Arial" pitchFamily="34" charset="0"/>
              <a:buNone/>
              <a:defRPr sz="18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Tx/>
              <a:buFont typeface="Arial" pitchFamily="34" charset="0"/>
              <a:buNone/>
              <a:defRPr sz="1600" b="1" kern="1200" cap="small">
                <a:gradFill flip="none" rotWithShape="1">
                  <a:gsLst>
                    <a:gs pos="0">
                      <a:schemeClr val="tx1"/>
                    </a:gs>
                    <a:gs pos="100000">
                      <a:schemeClr val="tx1">
                        <a:lumMod val="75000"/>
                      </a:schemeClr>
                    </a:gs>
                  </a:gsLst>
                  <a:lin ang="558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On the box plot above, we see that Dogecoin closing price was most of the time between 0.002 and 0.004 in the last 3 years. All values over 0.0006 are outliers (using IQR). Outliers are specific to this data sample.</a:t>
            </a:r>
            <a:endParaRPr lang="en-US" sz="2000"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p:txBody>
      </p:sp>
      <p:pic>
        <p:nvPicPr>
          <p:cNvPr id="6" name="Picture 5">
            <a:extLst>
              <a:ext uri="{FF2B5EF4-FFF2-40B4-BE49-F238E27FC236}">
                <a16:creationId xmlns:a16="http://schemas.microsoft.com/office/drawing/2014/main" id="{5F07B6C2-869B-424F-8313-8E7EC4436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1427" y="5728655"/>
            <a:ext cx="2181821" cy="1057326"/>
          </a:xfrm>
          <a:prstGeom prst="rect">
            <a:avLst/>
          </a:prstGeom>
        </p:spPr>
      </p:pic>
      <p:pic>
        <p:nvPicPr>
          <p:cNvPr id="5" name="Picture 7" descr="Chart, box and whisker chart&#10;&#10;Description automatically generated">
            <a:extLst>
              <a:ext uri="{FF2B5EF4-FFF2-40B4-BE49-F238E27FC236}">
                <a16:creationId xmlns:a16="http://schemas.microsoft.com/office/drawing/2014/main" id="{20A446CB-AD75-487C-84C2-419EB2DEE012}"/>
              </a:ext>
            </a:extLst>
          </p:cNvPr>
          <p:cNvPicPr>
            <a:picLocks noChangeAspect="1"/>
          </p:cNvPicPr>
          <p:nvPr/>
        </p:nvPicPr>
        <p:blipFill>
          <a:blip r:embed="rId4"/>
          <a:stretch>
            <a:fillRect/>
          </a:stretch>
        </p:blipFill>
        <p:spPr>
          <a:xfrm>
            <a:off x="1288213" y="3059934"/>
            <a:ext cx="8479765" cy="3527341"/>
          </a:xfrm>
          <a:prstGeom prst="rect">
            <a:avLst/>
          </a:prstGeom>
        </p:spPr>
      </p:pic>
    </p:spTree>
    <p:extLst>
      <p:ext uri="{BB962C8B-B14F-4D97-AF65-F5344CB8AC3E}">
        <p14:creationId xmlns:p14="http://schemas.microsoft.com/office/powerpoint/2010/main" val="39662827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F5F1-B8A5-4A71-ACB7-2138DAB8DE51}"/>
              </a:ext>
            </a:extLst>
          </p:cNvPr>
          <p:cNvSpPr>
            <a:spLocks noGrp="1"/>
          </p:cNvSpPr>
          <p:nvPr>
            <p:ph type="title"/>
          </p:nvPr>
        </p:nvSpPr>
        <p:spPr>
          <a:xfrm>
            <a:off x="720609" y="855109"/>
            <a:ext cx="7273999" cy="896813"/>
          </a:xfrm>
        </p:spPr>
        <p:txBody>
          <a:bodyPr/>
          <a:lstStyle/>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Volume of coins traded</a:t>
            </a:r>
          </a:p>
        </p:txBody>
      </p:sp>
      <p:pic>
        <p:nvPicPr>
          <p:cNvPr id="4" name="Picture 3">
            <a:extLst>
              <a:ext uri="{FF2B5EF4-FFF2-40B4-BE49-F238E27FC236}">
                <a16:creationId xmlns:a16="http://schemas.microsoft.com/office/drawing/2014/main" id="{3E78A284-2D67-42CB-8503-7EF23A4AAC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8936" y="5743032"/>
            <a:ext cx="2124312" cy="1042949"/>
          </a:xfrm>
          <a:prstGeom prst="rect">
            <a:avLst/>
          </a:prstGeom>
        </p:spPr>
      </p:pic>
      <p:pic>
        <p:nvPicPr>
          <p:cNvPr id="5" name="Picture 4">
            <a:extLst>
              <a:ext uri="{FF2B5EF4-FFF2-40B4-BE49-F238E27FC236}">
                <a16:creationId xmlns:a16="http://schemas.microsoft.com/office/drawing/2014/main" id="{0E714310-B6F4-4578-9C17-FB15EDA68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
        <p:nvSpPr>
          <p:cNvPr id="3" name="TextBox 2">
            <a:extLst>
              <a:ext uri="{FF2B5EF4-FFF2-40B4-BE49-F238E27FC236}">
                <a16:creationId xmlns:a16="http://schemas.microsoft.com/office/drawing/2014/main" id="{3CD04CB4-25E7-4805-AB10-07FD5EE852C5}"/>
              </a:ext>
            </a:extLst>
          </p:cNvPr>
          <p:cNvSpPr txBox="1"/>
          <p:nvPr/>
        </p:nvSpPr>
        <p:spPr>
          <a:xfrm>
            <a:off x="727494" y="1575758"/>
            <a:ext cx="1101018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a:latin typeface="Arial Black"/>
              </a:rPr>
              <a:t>Volume indicates how many shares or currencies are bought and sold during given period of time.</a:t>
            </a:r>
          </a:p>
          <a:p>
            <a:r>
              <a:rPr lang="en-US" sz="2000" b="1">
                <a:latin typeface="Arial Black"/>
              </a:rPr>
              <a:t>Volume of Ethereum traded on daily basis is much higher than the bitcoin  as shown in the graph. Moreover, the bitcoin is more expensive.</a:t>
            </a:r>
            <a:endParaRPr lang="en-US" sz="2000" b="1">
              <a:latin typeface="Arial Black"/>
              <a:ea typeface="+mn-lt"/>
              <a:cs typeface="+mn-lt"/>
            </a:endParaRPr>
          </a:p>
          <a:p>
            <a:endParaRPr lang="en-US" sz="2000" b="1">
              <a:latin typeface="Arial Black"/>
            </a:endParaRPr>
          </a:p>
        </p:txBody>
      </p:sp>
      <p:pic>
        <p:nvPicPr>
          <p:cNvPr id="9" name="Picture 9" descr="Chart, histogram&#10;&#10;Description automatically generated">
            <a:extLst>
              <a:ext uri="{FF2B5EF4-FFF2-40B4-BE49-F238E27FC236}">
                <a16:creationId xmlns:a16="http://schemas.microsoft.com/office/drawing/2014/main" id="{0BDB17A4-3277-4CD5-B55F-56495E13FAD4}"/>
              </a:ext>
            </a:extLst>
          </p:cNvPr>
          <p:cNvPicPr>
            <a:picLocks noChangeAspect="1"/>
          </p:cNvPicPr>
          <p:nvPr/>
        </p:nvPicPr>
        <p:blipFill>
          <a:blip r:embed="rId4"/>
          <a:stretch>
            <a:fillRect/>
          </a:stretch>
        </p:blipFill>
        <p:spPr>
          <a:xfrm>
            <a:off x="871268" y="2965268"/>
            <a:ext cx="8839199" cy="3443502"/>
          </a:xfrm>
          <a:prstGeom prst="rect">
            <a:avLst/>
          </a:prstGeom>
        </p:spPr>
      </p:pic>
    </p:spTree>
    <p:extLst>
      <p:ext uri="{BB962C8B-B14F-4D97-AF65-F5344CB8AC3E}">
        <p14:creationId xmlns:p14="http://schemas.microsoft.com/office/powerpoint/2010/main" val="38163359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2241B8-636F-45E2-9B99-58E9F4CD0296}"/>
              </a:ext>
            </a:extLst>
          </p:cNvPr>
          <p:cNvSpPr>
            <a:spLocks noGrp="1"/>
          </p:cNvSpPr>
          <p:nvPr>
            <p:ph type="title"/>
          </p:nvPr>
        </p:nvSpPr>
        <p:spPr>
          <a:xfrm>
            <a:off x="1209438" y="1027637"/>
            <a:ext cx="9315584" cy="882436"/>
          </a:xfrm>
        </p:spPr>
        <p:txBody>
          <a:bodyPr>
            <a:normAutofit/>
          </a:bodyPr>
          <a:lstStyle/>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Data cleaning</a:t>
            </a:r>
          </a:p>
        </p:txBody>
      </p:sp>
      <p:sp>
        <p:nvSpPr>
          <p:cNvPr id="5" name="Content Placeholder 2">
            <a:extLst>
              <a:ext uri="{FF2B5EF4-FFF2-40B4-BE49-F238E27FC236}">
                <a16:creationId xmlns:a16="http://schemas.microsoft.com/office/drawing/2014/main" id="{27B8B8ED-6A7A-4196-86A4-B8A9E219B1C5}"/>
              </a:ext>
            </a:extLst>
          </p:cNvPr>
          <p:cNvSpPr>
            <a:spLocks noGrp="1"/>
          </p:cNvSpPr>
          <p:nvPr>
            <p:ph idx="1"/>
          </p:nvPr>
        </p:nvSpPr>
        <p:spPr>
          <a:xfrm>
            <a:off x="1215853" y="2628940"/>
            <a:ext cx="9751673" cy="2369556"/>
          </a:xfrm>
        </p:spPr>
        <p:txBody>
          <a:bodyPr vert="horz" lIns="91440" tIns="45720" rIns="91440" bIns="45720" rtlCol="0" anchor="t">
            <a:normAutofit/>
          </a:bodyPr>
          <a:lstStyle/>
          <a:p>
            <a:pPr marL="0" indent="0" fontAlgn="base">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a typeface="+mn-lt"/>
                <a:cs typeface="+mn-lt"/>
              </a:rPr>
              <a:t>there are no missing value in the dataset, therefore, we need not to perform any data cleaning.</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a:p>
            <a:pPr marL="0" indent="0">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rPr>
              <a:t>We can check any available null values in the dataset using isnull() method present in  Python.</a:t>
            </a:r>
          </a:p>
          <a:p>
            <a:pPr marL="0" indent="0">
              <a:buClr>
                <a:srgbClr val="FFFFFF"/>
              </a:buCl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Rounded MT Bold"/>
            </a:endParaRPr>
          </a:p>
        </p:txBody>
      </p:sp>
      <p:pic>
        <p:nvPicPr>
          <p:cNvPr id="6" name="Picture 5">
            <a:extLst>
              <a:ext uri="{FF2B5EF4-FFF2-40B4-BE49-F238E27FC236}">
                <a16:creationId xmlns:a16="http://schemas.microsoft.com/office/drawing/2014/main" id="{5F07B6C2-869B-424F-8313-8E7EC4436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2710" y="5814919"/>
            <a:ext cx="1980538" cy="971062"/>
          </a:xfrm>
          <a:prstGeom prst="rect">
            <a:avLst/>
          </a:prstGeom>
        </p:spPr>
      </p:pic>
      <p:pic>
        <p:nvPicPr>
          <p:cNvPr id="7" name="Picture 6">
            <a:extLst>
              <a:ext uri="{FF2B5EF4-FFF2-40B4-BE49-F238E27FC236}">
                <a16:creationId xmlns:a16="http://schemas.microsoft.com/office/drawing/2014/main" id="{DB29E935-D60A-4A7A-BBC9-B4F1E78F45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1988055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973BB3-153C-44EC-96F7-701CB38C2500}"/>
              </a:ext>
            </a:extLst>
          </p:cNvPr>
          <p:cNvSpPr>
            <a:spLocks noGrp="1"/>
          </p:cNvSpPr>
          <p:nvPr>
            <p:ph type="title"/>
          </p:nvPr>
        </p:nvSpPr>
        <p:spPr>
          <a:xfrm>
            <a:off x="1209438" y="1027637"/>
            <a:ext cx="9315584" cy="882436"/>
          </a:xfrm>
        </p:spPr>
        <p:txBody>
          <a:bodyPr>
            <a:normAutofit/>
          </a:bodyPr>
          <a:lstStyle/>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Data Transformation Steps</a:t>
            </a:r>
          </a:p>
        </p:txBody>
      </p:sp>
      <p:sp>
        <p:nvSpPr>
          <p:cNvPr id="7" name="Content Placeholder 2">
            <a:extLst>
              <a:ext uri="{FF2B5EF4-FFF2-40B4-BE49-F238E27FC236}">
                <a16:creationId xmlns:a16="http://schemas.microsoft.com/office/drawing/2014/main" id="{4444D140-5717-4C6D-8226-1089FF2EB035}"/>
              </a:ext>
            </a:extLst>
          </p:cNvPr>
          <p:cNvSpPr>
            <a:spLocks noGrp="1"/>
          </p:cNvSpPr>
          <p:nvPr>
            <p:ph idx="1"/>
          </p:nvPr>
        </p:nvSpPr>
        <p:spPr>
          <a:xfrm>
            <a:off x="1215853" y="2255129"/>
            <a:ext cx="9751673" cy="3419103"/>
          </a:xfrm>
        </p:spPr>
        <p:txBody>
          <a:bodyPr vert="horz" lIns="91440" tIns="45720" rIns="91440" bIns="45720" rtlCol="0" anchor="t">
            <a:normAutofit/>
          </a:bodyPr>
          <a:lstStyle/>
          <a:p>
            <a:pPr marL="457200" indent="-457200" fontAlgn="base">
              <a:buAutoNum type="arabicPeriod"/>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converted Volume column from character to integer and  millions(M) to zeros.</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marL="457200" indent="-457200">
              <a:buClr>
                <a:srgbClr val="FFFFFF"/>
              </a:buClr>
              <a:buAutoNum type="arabicPeriod"/>
            </a:pPr>
            <a:r>
              <a:rPr lang="en-US" b="1">
                <a:solidFill>
                  <a:schemeClr val="tx1"/>
                </a:solidFill>
                <a:latin typeface="Arial Black"/>
              </a:rPr>
              <a:t>Converted Vol. column to float in all dataset</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marL="457200" indent="-457200">
              <a:buClr>
                <a:srgbClr val="FFFFFF"/>
              </a:buClr>
              <a:buAutoNum type="arabicPeriod"/>
            </a:pPr>
            <a:r>
              <a:rPr lang="en-US" b="1">
                <a:solidFill>
                  <a:schemeClr val="tx1"/>
                </a:solidFill>
                <a:latin typeface="Arial Black"/>
              </a:rPr>
              <a:t>Added suffix for merging dataset</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marL="457200" indent="-457200">
              <a:buClr>
                <a:srgbClr val="FFFFFF"/>
              </a:buClr>
              <a:buAutoNum type="arabicPeriod"/>
            </a:pPr>
            <a:r>
              <a:rPr lang="en-US" b="1">
                <a:solidFill>
                  <a:schemeClr val="tx1"/>
                </a:solidFill>
                <a:latin typeface="Arial Black"/>
              </a:rPr>
              <a:t>merged all three crypto datasets</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marL="0" indent="0">
              <a:buClr>
                <a:srgbClr val="FFFFFF"/>
              </a:buCl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marL="457200" indent="-457200">
              <a:buClr>
                <a:srgbClr val="FFFFFF"/>
              </a:buClr>
              <a:buAutoNum type="arabicPeriod"/>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p:txBody>
      </p:sp>
      <p:pic>
        <p:nvPicPr>
          <p:cNvPr id="9" name="Picture 8" descr="A picture containing text&#10;&#10;Description automatically generated">
            <a:extLst>
              <a:ext uri="{FF2B5EF4-FFF2-40B4-BE49-F238E27FC236}">
                <a16:creationId xmlns:a16="http://schemas.microsoft.com/office/drawing/2014/main" id="{45E6E7DC-62B3-4898-9BF8-DD8B82E49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2710" y="5814919"/>
            <a:ext cx="1980538" cy="971062"/>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D2153D54-E9A3-4FD1-9BF9-C4AA11F01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13721557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7F81E-C64B-4931-8EDE-726807B29CED}"/>
              </a:ext>
            </a:extLst>
          </p:cNvPr>
          <p:cNvSpPr txBox="1"/>
          <p:nvPr/>
        </p:nvSpPr>
        <p:spPr>
          <a:xfrm>
            <a:off x="2323382" y="2769079"/>
            <a:ext cx="730082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cap="all">
                <a:solidFill>
                  <a:schemeClr val="accent4"/>
                </a:solidFill>
                <a:latin typeface="Arial Rounded MT Bold"/>
              </a:rPr>
              <a:t>ANSWERS TO QUESTIONS</a:t>
            </a:r>
            <a:endParaRPr lang="en-US" sz="3200">
              <a:solidFill>
                <a:schemeClr val="accent4"/>
              </a:solidFill>
              <a:latin typeface="Arial Rounded MT Bold"/>
              <a:ea typeface="+mn-lt"/>
              <a:cs typeface="+mn-lt"/>
            </a:endParaRPr>
          </a:p>
          <a:p>
            <a:pPr algn="l"/>
            <a:endParaRPr lang="en-US" sz="3200">
              <a:latin typeface="Arial Rounded MT Bold"/>
            </a:endParaRPr>
          </a:p>
        </p:txBody>
      </p:sp>
      <p:pic>
        <p:nvPicPr>
          <p:cNvPr id="4" name="Picture 3" descr="A picture containing text&#10;&#10;Description automatically generated">
            <a:extLst>
              <a:ext uri="{FF2B5EF4-FFF2-40B4-BE49-F238E27FC236}">
                <a16:creationId xmlns:a16="http://schemas.microsoft.com/office/drawing/2014/main" id="{C3DA33F5-57B2-4C1A-A756-7B45BCF38E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6" name="Picture 5">
            <a:extLst>
              <a:ext uri="{FF2B5EF4-FFF2-40B4-BE49-F238E27FC236}">
                <a16:creationId xmlns:a16="http://schemas.microsoft.com/office/drawing/2014/main" id="{6F85BA57-4AF2-436C-86CE-84E2BB5E8C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6779" y="5598498"/>
            <a:ext cx="2165608" cy="1069955"/>
          </a:xfrm>
          <a:prstGeom prst="rect">
            <a:avLst/>
          </a:prstGeom>
        </p:spPr>
      </p:pic>
    </p:spTree>
    <p:extLst>
      <p:ext uri="{BB962C8B-B14F-4D97-AF65-F5344CB8AC3E}">
        <p14:creationId xmlns:p14="http://schemas.microsoft.com/office/powerpoint/2010/main" val="42327635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6A533-1908-4976-A196-2D5C03BABF78}"/>
              </a:ext>
            </a:extLst>
          </p:cNvPr>
          <p:cNvSpPr>
            <a:spLocks noGrp="1"/>
          </p:cNvSpPr>
          <p:nvPr>
            <p:ph type="title"/>
          </p:nvPr>
        </p:nvSpPr>
        <p:spPr>
          <a:xfrm>
            <a:off x="1180684" y="1113901"/>
            <a:ext cx="9387470" cy="896813"/>
          </a:xfrm>
        </p:spPr>
        <p:txBody>
          <a:bodyPr>
            <a:normAutofit fontScale="90000"/>
          </a:bodyPr>
          <a:lstStyle/>
          <a:p>
            <a:r>
              <a:rPr lang="en-US" b="1" cap="small">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latin typeface="Century Gothic" panose="020B0502020202020204"/>
              </a:rPr>
              <a:t>1) Why bitcoin became famous and what heights did it reached during its peak? </a:t>
            </a:r>
            <a:endParaRPr lang="en-US">
              <a:solidFill>
                <a:schemeClr val="tx1"/>
              </a:solidFill>
            </a:endParaRPr>
          </a:p>
        </p:txBody>
      </p:sp>
      <p:sp>
        <p:nvSpPr>
          <p:cNvPr id="5" name="Content Placeholder 2">
            <a:extLst>
              <a:ext uri="{FF2B5EF4-FFF2-40B4-BE49-F238E27FC236}">
                <a16:creationId xmlns:a16="http://schemas.microsoft.com/office/drawing/2014/main" id="{6D35E2D5-99F3-41C2-BE6C-346FBF2180A4}"/>
              </a:ext>
            </a:extLst>
          </p:cNvPr>
          <p:cNvSpPr>
            <a:spLocks noGrp="1"/>
          </p:cNvSpPr>
          <p:nvPr>
            <p:ph idx="1"/>
          </p:nvPr>
        </p:nvSpPr>
        <p:spPr>
          <a:xfrm>
            <a:off x="1187099" y="2255130"/>
            <a:ext cx="8975295" cy="4080462"/>
          </a:xfrm>
        </p:spPr>
        <p:txBody>
          <a:bodyPr>
            <a:normAutofit fontScale="85000" lnSpcReduction="10000"/>
          </a:bodyPr>
          <a:lstStyle/>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For this we will use Candlestick charts which provide an easy-to-interpret picture of price action.</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The filled portion of the candlestick is called the body. The lines above and below the body represent the high/low range and are called shadows (or “wicks” or “tails”). The high is marked by the top of the upper shadow and the low by the bottom of the lower shadow.</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If the stock closes higher than its opening price, a hollow/green candlestick is drawn with the bottom of the body representing the opening price and the top of the body representing the closing price.</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If the stock closes lower than its opening price, a filled/red candlestick is drawn with the top of the body representing the opening price and the bottom of the body representing the closing price.</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marL="0" indent="0">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p:txBody>
      </p:sp>
      <p:pic>
        <p:nvPicPr>
          <p:cNvPr id="6" name="Picture 5">
            <a:extLst>
              <a:ext uri="{FF2B5EF4-FFF2-40B4-BE49-F238E27FC236}">
                <a16:creationId xmlns:a16="http://schemas.microsoft.com/office/drawing/2014/main" id="{586BF501-EC49-4CDB-8F77-4DB25F307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5126" y="5441108"/>
            <a:ext cx="2440613" cy="1201099"/>
          </a:xfrm>
          <a:prstGeom prst="rect">
            <a:avLst/>
          </a:prstGeom>
        </p:spPr>
      </p:pic>
      <p:pic>
        <p:nvPicPr>
          <p:cNvPr id="7" name="Picture 6">
            <a:extLst>
              <a:ext uri="{FF2B5EF4-FFF2-40B4-BE49-F238E27FC236}">
                <a16:creationId xmlns:a16="http://schemas.microsoft.com/office/drawing/2014/main" id="{ABB45214-120A-46A2-BB48-E460BF4535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015" y="146252"/>
            <a:ext cx="2920656" cy="965793"/>
          </a:xfrm>
          <a:prstGeom prst="rect">
            <a:avLst/>
          </a:prstGeom>
        </p:spPr>
      </p:pic>
    </p:spTree>
    <p:extLst>
      <p:ext uri="{BB962C8B-B14F-4D97-AF65-F5344CB8AC3E}">
        <p14:creationId xmlns:p14="http://schemas.microsoft.com/office/powerpoint/2010/main" val="27458345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C5217E-4ED9-4985-B7BD-57336AF4D933}"/>
              </a:ext>
            </a:extLst>
          </p:cNvPr>
          <p:cNvSpPr txBox="1"/>
          <p:nvPr/>
        </p:nvSpPr>
        <p:spPr>
          <a:xfrm>
            <a:off x="468702" y="741872"/>
            <a:ext cx="11297728"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l">
              <a:spcBef>
                <a:spcPct val="20000"/>
              </a:spcBef>
              <a:spcAft>
                <a:spcPts val="600"/>
              </a:spcAft>
            </a:pPr>
            <a:endParaRPr lang="en-US" sz="2000" b="1">
              <a:latin typeface="Arial Black"/>
              <a:ea typeface="+mn-lt"/>
              <a:cs typeface="+mn-lt"/>
            </a:endParaRPr>
          </a:p>
          <a:p>
            <a:pPr marL="285750" indent="-285750">
              <a:spcBef>
                <a:spcPct val="20000"/>
              </a:spcBef>
              <a:spcAft>
                <a:spcPts val="600"/>
              </a:spcAft>
            </a:pPr>
            <a:r>
              <a:rPr lang="en-US" sz="2000" b="1" cap="small">
                <a:latin typeface="Arial Black"/>
              </a:rPr>
              <a:t>As can be seen from the chart there are two distinguished peaks first in Dec 2017 where price surged close to 20K dollars and next one is recent where price surged to more than 60K dollars per coin.</a:t>
            </a:r>
            <a:endParaRPr lang="en-US" sz="2000" b="1">
              <a:latin typeface="Arial Black"/>
              <a:ea typeface="+mn-lt"/>
              <a:cs typeface="+mn-lt"/>
            </a:endParaRPr>
          </a:p>
          <a:p>
            <a:pPr>
              <a:spcBef>
                <a:spcPct val="20000"/>
              </a:spcBef>
              <a:spcAft>
                <a:spcPts val="600"/>
              </a:spcAft>
            </a:pPr>
            <a:endParaRPr lang="en-US" sz="2000" b="1">
              <a:latin typeface="Arial Black"/>
              <a:ea typeface="+mn-lt"/>
              <a:cs typeface="+mn-lt"/>
            </a:endParaRPr>
          </a:p>
          <a:p>
            <a:endParaRPr lang="en-US" sz="2000" b="1">
              <a:latin typeface="Arial Black"/>
            </a:endParaRPr>
          </a:p>
        </p:txBody>
      </p:sp>
      <p:pic>
        <p:nvPicPr>
          <p:cNvPr id="4" name="Picture 3" descr="A picture containing text&#10;&#10;Description automatically generated">
            <a:extLst>
              <a:ext uri="{FF2B5EF4-FFF2-40B4-BE49-F238E27FC236}">
                <a16:creationId xmlns:a16="http://schemas.microsoft.com/office/drawing/2014/main" id="{009F5D27-4316-4861-9607-B85CA6EC4B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279" y="160629"/>
            <a:ext cx="2704996" cy="1037680"/>
          </a:xfrm>
          <a:prstGeom prst="rect">
            <a:avLst/>
          </a:prstGeom>
        </p:spPr>
      </p:pic>
      <p:pic>
        <p:nvPicPr>
          <p:cNvPr id="6" name="Picture 5">
            <a:extLst>
              <a:ext uri="{FF2B5EF4-FFF2-40B4-BE49-F238E27FC236}">
                <a16:creationId xmlns:a16="http://schemas.microsoft.com/office/drawing/2014/main" id="{BE91E20A-12F0-4C02-98A0-1660D0CBA0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7987" y="5483479"/>
            <a:ext cx="2424400" cy="1184974"/>
          </a:xfrm>
          <a:prstGeom prst="rect">
            <a:avLst/>
          </a:prstGeom>
        </p:spPr>
      </p:pic>
    </p:spTree>
    <p:extLst>
      <p:ext uri="{BB962C8B-B14F-4D97-AF65-F5344CB8AC3E}">
        <p14:creationId xmlns:p14="http://schemas.microsoft.com/office/powerpoint/2010/main" val="29135016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B6B67-2BE3-49D8-A880-0A5AC14A8548}"/>
              </a:ext>
            </a:extLst>
          </p:cNvPr>
          <p:cNvSpPr txBox="1"/>
          <p:nvPr/>
        </p:nvSpPr>
        <p:spPr>
          <a:xfrm>
            <a:off x="813760" y="1273833"/>
            <a:ext cx="11326481" cy="3890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l">
              <a:spcBef>
                <a:spcPct val="20000"/>
              </a:spcBef>
              <a:spcAft>
                <a:spcPts val="600"/>
              </a:spcAft>
            </a:pPr>
            <a:endParaRPr lang="en-US" b="1">
              <a:ea typeface="+mn-lt"/>
              <a:cs typeface="+mn-lt"/>
            </a:endParaRPr>
          </a:p>
          <a:p>
            <a:pPr marL="285750" indent="-285750">
              <a:spcBef>
                <a:spcPct val="20000"/>
              </a:spcBef>
              <a:spcAft>
                <a:spcPts val="600"/>
              </a:spcAft>
            </a:pPr>
            <a:endParaRPr lang="en-US" b="1" cap="small">
              <a:latin typeface="Arial Black"/>
              <a:ea typeface="+mn-lt"/>
              <a:cs typeface="+mn-lt"/>
            </a:endParaRPr>
          </a:p>
          <a:p>
            <a:pPr marL="285750" indent="-285750">
              <a:spcBef>
                <a:spcPct val="20000"/>
              </a:spcBef>
              <a:spcAft>
                <a:spcPts val="600"/>
              </a:spcAft>
            </a:pPr>
            <a:r>
              <a:rPr lang="en-US" b="1" cap="small">
                <a:latin typeface="Arial Black"/>
                <a:ea typeface="+mn-lt"/>
                <a:cs typeface="+mn-lt"/>
              </a:rPr>
              <a:t>Even the most casual observer of the digital currency scene will be aware that 2017 was a record year in terms of price movement. Bitcoin was the marquee attraction for new giant investors and corporations given its incredible rise from 900 dollars in January 2017 to 20,000 dollars by December 2017. source "</a:t>
            </a:r>
            <a:r>
              <a:rPr lang="en-US" b="1" u="sng" cap="small">
                <a:latin typeface="Arial Black"/>
                <a:ea typeface="+mn-lt"/>
                <a:cs typeface="+mn-lt"/>
                <a:hlinkClick r:id="rId2"/>
              </a:rPr>
              <a:t>https://www.financialexpress.com/market/india-is-the-reason-for-bitcoins-price-surge-heres-why/1616145/"</a:t>
            </a:r>
            <a:r>
              <a:rPr lang="en-US" b="1" cap="small">
                <a:latin typeface="Arial Black"/>
                <a:ea typeface="+mn-lt"/>
                <a:cs typeface="+mn-lt"/>
              </a:rPr>
              <a:t>.</a:t>
            </a:r>
            <a:endParaRPr lang="en-US">
              <a:ea typeface="+mn-lt"/>
              <a:cs typeface="+mn-lt"/>
            </a:endParaRPr>
          </a:p>
          <a:p>
            <a:pPr marL="285750" indent="-285750">
              <a:spcBef>
                <a:spcPct val="20000"/>
              </a:spcBef>
              <a:spcAft>
                <a:spcPts val="600"/>
              </a:spcAft>
            </a:pPr>
            <a:r>
              <a:rPr lang="en-US" b="1" cap="small">
                <a:latin typeface="Arial Black"/>
                <a:ea typeface="+mn-lt"/>
                <a:cs typeface="+mn-lt"/>
              </a:rPr>
              <a:t>In early 2021 Recently, there has been a trend where public companies are converting their cash treasuries into cryptocurrency. Square, an American payments company, bought 50 million dollar worth of Bitcoins. </a:t>
            </a:r>
            <a:endParaRPr lang="en-US">
              <a:ea typeface="+mn-lt"/>
              <a:cs typeface="+mn-lt"/>
            </a:endParaRPr>
          </a:p>
          <a:p>
            <a:endParaRPr lang="en-US" b="1">
              <a:ea typeface="+mn-lt"/>
              <a:cs typeface="+mn-lt"/>
            </a:endParaRPr>
          </a:p>
        </p:txBody>
      </p:sp>
      <p:pic>
        <p:nvPicPr>
          <p:cNvPr id="4" name="Picture 3" descr="A picture containing text&#10;&#10;Description automatically generated">
            <a:extLst>
              <a:ext uri="{FF2B5EF4-FFF2-40B4-BE49-F238E27FC236}">
                <a16:creationId xmlns:a16="http://schemas.microsoft.com/office/drawing/2014/main" id="{32F89C59-F16F-4886-B526-9EBDB4FF6E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6" name="Picture 5">
            <a:extLst>
              <a:ext uri="{FF2B5EF4-FFF2-40B4-BE49-F238E27FC236}">
                <a16:creationId xmlns:a16="http://schemas.microsoft.com/office/drawing/2014/main" id="{6BF6ED64-4AE6-49BD-A824-70ECE5611B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6855" y="5771026"/>
            <a:ext cx="1949947" cy="969315"/>
          </a:xfrm>
          <a:prstGeom prst="rect">
            <a:avLst/>
          </a:prstGeom>
        </p:spPr>
      </p:pic>
    </p:spTree>
    <p:extLst>
      <p:ext uri="{BB962C8B-B14F-4D97-AF65-F5344CB8AC3E}">
        <p14:creationId xmlns:p14="http://schemas.microsoft.com/office/powerpoint/2010/main" val="945813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6A533-1908-4976-A196-2D5C03BABF78}"/>
              </a:ext>
            </a:extLst>
          </p:cNvPr>
          <p:cNvSpPr>
            <a:spLocks noGrp="1"/>
          </p:cNvSpPr>
          <p:nvPr>
            <p:ph type="title"/>
          </p:nvPr>
        </p:nvSpPr>
        <p:spPr>
          <a:xfrm>
            <a:off x="1137552" y="998882"/>
            <a:ext cx="9732527" cy="896813"/>
          </a:xfrm>
        </p:spPr>
        <p:txBody>
          <a:bodyPr>
            <a:normAutofit fontScale="90000"/>
          </a:bodyPr>
          <a:lstStyle/>
          <a:p>
            <a:r>
              <a:rPr lang="en-US" b="1" cap="small">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latin typeface="Century Gothic" panose="020B0502020202020204"/>
              </a:rPr>
              <a:t>2) Are other Cryptocurrencies prices dependent on Bitcoin, are the major peaks and crashes co-related?</a:t>
            </a:r>
            <a:endParaRPr lang="en-US">
              <a:solidFill>
                <a:schemeClr val="tx1"/>
              </a:solidFill>
            </a:endParaRPr>
          </a:p>
        </p:txBody>
      </p:sp>
      <p:sp>
        <p:nvSpPr>
          <p:cNvPr id="5" name="Content Placeholder 2">
            <a:extLst>
              <a:ext uri="{FF2B5EF4-FFF2-40B4-BE49-F238E27FC236}">
                <a16:creationId xmlns:a16="http://schemas.microsoft.com/office/drawing/2014/main" id="{6D35E2D5-99F3-41C2-BE6C-346FBF2180A4}"/>
              </a:ext>
            </a:extLst>
          </p:cNvPr>
          <p:cNvSpPr>
            <a:spLocks noGrp="1"/>
          </p:cNvSpPr>
          <p:nvPr>
            <p:ph idx="1"/>
          </p:nvPr>
        </p:nvSpPr>
        <p:spPr>
          <a:xfrm>
            <a:off x="1143967" y="1708789"/>
            <a:ext cx="9392238" cy="1190614"/>
          </a:xfrm>
        </p:spPr>
        <p:txBody>
          <a:bodyPr>
            <a:normAutofit fontScale="85000" lnSpcReduction="20000"/>
          </a:bodyPr>
          <a:lstStyle/>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Next we will look at dependency of Ethereum and Dogecoin on Bitcoin. Also as dogecoin is called Meme coin because it was started as a joke and to mock the bitcoin.</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p:txBody>
      </p:sp>
      <p:pic>
        <p:nvPicPr>
          <p:cNvPr id="6" name="Picture 5">
            <a:extLst>
              <a:ext uri="{FF2B5EF4-FFF2-40B4-BE49-F238E27FC236}">
                <a16:creationId xmlns:a16="http://schemas.microsoft.com/office/drawing/2014/main" id="{586BF501-EC49-4CDB-8F77-4DB25F307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5804" y="5714278"/>
            <a:ext cx="2167444" cy="1071703"/>
          </a:xfrm>
          <a:prstGeom prst="rect">
            <a:avLst/>
          </a:prstGeom>
        </p:spPr>
      </p:pic>
      <p:pic>
        <p:nvPicPr>
          <p:cNvPr id="7" name="Picture 6">
            <a:extLst>
              <a:ext uri="{FF2B5EF4-FFF2-40B4-BE49-F238E27FC236}">
                <a16:creationId xmlns:a16="http://schemas.microsoft.com/office/drawing/2014/main" id="{ABB45214-120A-46A2-BB48-E460BF4535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3" name="Picture 7" descr="Chart, treemap chart&#10;&#10;Description automatically generated">
            <a:extLst>
              <a:ext uri="{FF2B5EF4-FFF2-40B4-BE49-F238E27FC236}">
                <a16:creationId xmlns:a16="http://schemas.microsoft.com/office/drawing/2014/main" id="{E3D99F19-B9EC-41E6-8BD4-4BD043D85195}"/>
              </a:ext>
            </a:extLst>
          </p:cNvPr>
          <p:cNvPicPr>
            <a:picLocks noChangeAspect="1"/>
          </p:cNvPicPr>
          <p:nvPr/>
        </p:nvPicPr>
        <p:blipFill>
          <a:blip r:embed="rId4"/>
          <a:stretch>
            <a:fillRect/>
          </a:stretch>
        </p:blipFill>
        <p:spPr>
          <a:xfrm>
            <a:off x="1316966" y="2705638"/>
            <a:ext cx="8494142" cy="3833367"/>
          </a:xfrm>
          <a:prstGeom prst="rect">
            <a:avLst/>
          </a:prstGeom>
        </p:spPr>
      </p:pic>
    </p:spTree>
    <p:extLst>
      <p:ext uri="{BB962C8B-B14F-4D97-AF65-F5344CB8AC3E}">
        <p14:creationId xmlns:p14="http://schemas.microsoft.com/office/powerpoint/2010/main" val="40287498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2241B8-636F-45E2-9B99-58E9F4CD0296}"/>
              </a:ext>
            </a:extLst>
          </p:cNvPr>
          <p:cNvSpPr>
            <a:spLocks noGrp="1"/>
          </p:cNvSpPr>
          <p:nvPr>
            <p:ph type="title"/>
          </p:nvPr>
        </p:nvSpPr>
        <p:spPr>
          <a:xfrm>
            <a:off x="1180684" y="1113901"/>
            <a:ext cx="7273999" cy="896813"/>
          </a:xfrm>
        </p:spPr>
        <p:txBody>
          <a:bodyPr/>
          <a:lstStyle/>
          <a:p>
            <a:r>
              <a:rPr lang="en-US" b="1">
                <a:solidFill>
                  <a:schemeClr val="accent4"/>
                </a:solidFill>
                <a:latin typeface="Castellar" panose="020A0402060406010301" pitchFamily="18" charset="0"/>
              </a:rPr>
              <a:t>Introduction (cont.)</a:t>
            </a:r>
            <a:endParaRPr lang="en-IN" b="1">
              <a:solidFill>
                <a:schemeClr val="accent4"/>
              </a:solidFill>
            </a:endParaRPr>
          </a:p>
        </p:txBody>
      </p:sp>
      <p:sp>
        <p:nvSpPr>
          <p:cNvPr id="5" name="Content Placeholder 2">
            <a:extLst>
              <a:ext uri="{FF2B5EF4-FFF2-40B4-BE49-F238E27FC236}">
                <a16:creationId xmlns:a16="http://schemas.microsoft.com/office/drawing/2014/main" id="{27B8B8ED-6A7A-4196-86A4-B8A9E219B1C5}"/>
              </a:ext>
            </a:extLst>
          </p:cNvPr>
          <p:cNvSpPr>
            <a:spLocks noGrp="1"/>
          </p:cNvSpPr>
          <p:nvPr>
            <p:ph idx="1"/>
          </p:nvPr>
        </p:nvSpPr>
        <p:spPr>
          <a:xfrm>
            <a:off x="1215853" y="2010714"/>
            <a:ext cx="8946541" cy="4195481"/>
          </a:xfrm>
        </p:spPr>
        <p:txBody>
          <a:bodyPr>
            <a:normAutofit/>
          </a:bodyPr>
          <a:lstStyle/>
          <a:p>
            <a:pPr marL="0" indent="0" fontAlgn="base">
              <a:buNone/>
            </a:pPr>
            <a:r>
              <a:rPr lang="en-US" sz="2000">
                <a:solidFill>
                  <a:schemeClr val="tx1">
                    <a:lumMod val="95000"/>
                  </a:schemeClr>
                </a:solidFill>
                <a:latin typeface="Arial Rounded MT Bold"/>
              </a:rPr>
              <a:t>Bitcoin was blockchain's first trial run that made out into this world in 2009, as of May 2021, 10,115 different cryptocurrencies exist according to Google and the number is still on the rise.  A money system with nobody in control, no laws, and no regulations. That was rather a wild experiment which turned into a revolution. Businesses began creating their own cryptocurrencies and selling the coins as a way to raise money, like shares on a stock market. And people treated cryptocurrencies like a stock market too, investing in different ones, trying to buy low and sell high. </a:t>
            </a:r>
          </a:p>
          <a:p>
            <a:pPr marL="0" indent="0" fontAlgn="base">
              <a:buNone/>
            </a:pPr>
            <a:r>
              <a:rPr lang="en-US" sz="2000">
                <a:solidFill>
                  <a:schemeClr val="tx1">
                    <a:lumMod val="95000"/>
                  </a:schemeClr>
                </a:solidFill>
                <a:latin typeface="Arial Rounded MT Bold"/>
              </a:rPr>
              <a:t>Cryptocurrencies are generally measured in “COINS” and new ones are added to the system through “MINING” which is a process of solving complex mathematical problems with help of computer programs. Mining requires lots of hardware and processing power</a:t>
            </a:r>
            <a:r>
              <a:rPr lang="en-US" sz="2000">
                <a:solidFill>
                  <a:schemeClr val="tx1">
                    <a:lumMod val="95000"/>
                  </a:schemeClr>
                </a:solidFill>
              </a:rPr>
              <a:t>. </a:t>
            </a:r>
          </a:p>
        </p:txBody>
      </p:sp>
      <p:pic>
        <p:nvPicPr>
          <p:cNvPr id="6" name="Picture 5">
            <a:extLst>
              <a:ext uri="{FF2B5EF4-FFF2-40B4-BE49-F238E27FC236}">
                <a16:creationId xmlns:a16="http://schemas.microsoft.com/office/drawing/2014/main" id="{5F07B6C2-869B-424F-8313-8E7EC4436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2635" y="5584882"/>
            <a:ext cx="2440613" cy="1201099"/>
          </a:xfrm>
          <a:prstGeom prst="rect">
            <a:avLst/>
          </a:prstGeom>
        </p:spPr>
      </p:pic>
      <p:pic>
        <p:nvPicPr>
          <p:cNvPr id="7" name="Picture 6">
            <a:extLst>
              <a:ext uri="{FF2B5EF4-FFF2-40B4-BE49-F238E27FC236}">
                <a16:creationId xmlns:a16="http://schemas.microsoft.com/office/drawing/2014/main" id="{DB29E935-D60A-4A7A-BBC9-B4F1E78F45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4801355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12154-A1BF-4C6F-97D5-7B9C7D5EC4E3}"/>
              </a:ext>
            </a:extLst>
          </p:cNvPr>
          <p:cNvSpPr txBox="1"/>
          <p:nvPr/>
        </p:nvSpPr>
        <p:spPr>
          <a:xfrm>
            <a:off x="94891" y="741872"/>
            <a:ext cx="1203097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l">
              <a:spcBef>
                <a:spcPct val="20000"/>
              </a:spcBef>
              <a:spcAft>
                <a:spcPts val="600"/>
              </a:spcAft>
            </a:pPr>
            <a:endParaRPr lang="en-US" sz="2000" b="1">
              <a:latin typeface="Arial Black"/>
              <a:ea typeface="+mn-lt"/>
              <a:cs typeface="+mn-lt"/>
            </a:endParaRPr>
          </a:p>
          <a:p>
            <a:pPr marL="285750" indent="-285750">
              <a:spcBef>
                <a:spcPct val="20000"/>
              </a:spcBef>
              <a:spcAft>
                <a:spcPts val="600"/>
              </a:spcAft>
            </a:pPr>
            <a:r>
              <a:rPr lang="en-US" sz="2000" b="1" cap="small">
                <a:latin typeface="Arial Black"/>
              </a:rPr>
              <a:t>We calculate the Pearson correlation between the closing prices of BTC, ETH, and LTC. Pearson correlation is a measure of the linear correlation between two variables X and Y. It has a value between +1 and −1, where 1 is the total positive linear correlation, 0 is no linear correlation, and −1 is the total negative linear correlation.</a:t>
            </a:r>
            <a:endParaRPr lang="en-US" sz="2000" b="1">
              <a:latin typeface="Arial Black"/>
            </a:endParaRPr>
          </a:p>
          <a:p>
            <a:pPr marL="285750" indent="-285750">
              <a:spcBef>
                <a:spcPct val="20000"/>
              </a:spcBef>
              <a:spcAft>
                <a:spcPts val="600"/>
              </a:spcAft>
              <a:buFont typeface="Arial,Sans-Serif"/>
              <a:buChar char="•"/>
            </a:pPr>
            <a:r>
              <a:rPr lang="en-US" sz="2000" b="1" cap="small">
                <a:latin typeface="Arial Black"/>
                <a:ea typeface="+mn-lt"/>
                <a:cs typeface="+mn-lt"/>
              </a:rPr>
              <a:t>(BTC, ETH) and (ETH,DOGE) were highly correlated as per the data. This means, when BTC closing price increased, ETH prices followed. Similarly is it safe to say that when prices of ETH increased DOGE followed.</a:t>
            </a:r>
          </a:p>
          <a:p>
            <a:pPr marL="285750" indent="-285750">
              <a:spcBef>
                <a:spcPct val="20000"/>
              </a:spcBef>
              <a:spcAft>
                <a:spcPts val="600"/>
              </a:spcAft>
              <a:buFont typeface="Arial,Sans-Serif"/>
              <a:buChar char="•"/>
            </a:pPr>
            <a:r>
              <a:rPr lang="en-US" sz="2000" b="1" cap="small">
                <a:latin typeface="Arial Black"/>
                <a:ea typeface="+mn-lt"/>
                <a:cs typeface="+mn-lt"/>
              </a:rPr>
              <a:t>BTC and Doge have high positive relationship correlated with 0.62 Pearson correlation coefficient.</a:t>
            </a:r>
          </a:p>
          <a:p>
            <a:pPr marL="285750" indent="-285750">
              <a:spcBef>
                <a:spcPct val="20000"/>
              </a:spcBef>
              <a:spcAft>
                <a:spcPts val="600"/>
              </a:spcAft>
              <a:buFont typeface="Arial,Sans-Serif"/>
              <a:buChar char="•"/>
            </a:pPr>
            <a:r>
              <a:rPr lang="en-US" sz="2000" b="1" cap="small">
                <a:latin typeface="Arial Black"/>
                <a:ea typeface="+mn-lt"/>
                <a:cs typeface="+mn-lt"/>
              </a:rPr>
              <a:t>The knowledge of the correlation coefficient helps to determine in percentage the influence of Bitcoin over Dogecoin. The share of BTC price affecting trend in Dogecoin is the most important factor. The other part covers all the other things, such as media, events or regulations.</a:t>
            </a:r>
          </a:p>
        </p:txBody>
      </p:sp>
      <p:pic>
        <p:nvPicPr>
          <p:cNvPr id="4" name="Picture 3" descr="A picture containing text&#10;&#10;Description automatically generated">
            <a:extLst>
              <a:ext uri="{FF2B5EF4-FFF2-40B4-BE49-F238E27FC236}">
                <a16:creationId xmlns:a16="http://schemas.microsoft.com/office/drawing/2014/main" id="{94509FD5-8B78-479A-BF0D-168667BBC7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525" y="160630"/>
            <a:ext cx="2920656" cy="980170"/>
          </a:xfrm>
          <a:prstGeom prst="rect">
            <a:avLst/>
          </a:prstGeom>
        </p:spPr>
      </p:pic>
      <p:pic>
        <p:nvPicPr>
          <p:cNvPr id="6" name="Picture 5">
            <a:extLst>
              <a:ext uri="{FF2B5EF4-FFF2-40B4-BE49-F238E27FC236}">
                <a16:creationId xmlns:a16="http://schemas.microsoft.com/office/drawing/2014/main" id="{A7CB77F8-310A-4566-937C-349B9DDDD4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3685" y="5699139"/>
            <a:ext cx="1978702" cy="969314"/>
          </a:xfrm>
          <a:prstGeom prst="rect">
            <a:avLst/>
          </a:prstGeom>
        </p:spPr>
      </p:pic>
    </p:spTree>
    <p:extLst>
      <p:ext uri="{BB962C8B-B14F-4D97-AF65-F5344CB8AC3E}">
        <p14:creationId xmlns:p14="http://schemas.microsoft.com/office/powerpoint/2010/main" val="8400248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6A533-1908-4976-A196-2D5C03BABF78}"/>
              </a:ext>
            </a:extLst>
          </p:cNvPr>
          <p:cNvSpPr>
            <a:spLocks noGrp="1"/>
          </p:cNvSpPr>
          <p:nvPr>
            <p:ph type="title"/>
          </p:nvPr>
        </p:nvSpPr>
        <p:spPr>
          <a:xfrm>
            <a:off x="663099" y="1027637"/>
            <a:ext cx="10925847" cy="1241869"/>
          </a:xfrm>
        </p:spPr>
        <p:txBody>
          <a:bodyPr>
            <a:normAutofit/>
          </a:bodyPr>
          <a:lstStyle/>
          <a:p>
            <a:r>
              <a:rPr lang="en-US" sz="2400" b="1" cap="small">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latin typeface="Century Gothic" panose="020B0502020202020204"/>
              </a:rPr>
              <a:t>3) What is expected ROI (Return on Investment) when investing in Cryptocurrencies for a long term? How did Dogecoin which started as joke and ended up being worth half billion dollars?  </a:t>
            </a:r>
            <a:endParaRPr lang="en-US" sz="2400">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5" name="Content Placeholder 2">
            <a:extLst>
              <a:ext uri="{FF2B5EF4-FFF2-40B4-BE49-F238E27FC236}">
                <a16:creationId xmlns:a16="http://schemas.microsoft.com/office/drawing/2014/main" id="{6D35E2D5-99F3-41C2-BE6C-346FBF2180A4}"/>
              </a:ext>
            </a:extLst>
          </p:cNvPr>
          <p:cNvSpPr>
            <a:spLocks noGrp="1"/>
          </p:cNvSpPr>
          <p:nvPr>
            <p:ph idx="1"/>
          </p:nvPr>
        </p:nvSpPr>
        <p:spPr>
          <a:xfrm>
            <a:off x="741401" y="3304676"/>
            <a:ext cx="11016879" cy="2887142"/>
          </a:xfrm>
        </p:spPr>
        <p:txBody>
          <a:bodyPr vert="horz" lIns="91440" tIns="45720" rIns="91440" bIns="45720" rtlCol="0" anchor="ctr">
            <a:noAutofit/>
          </a:bodyPr>
          <a:lstStyle/>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endParaRPr>
          </a:p>
          <a:p>
            <a:pPr>
              <a:buNone/>
            </a:pPr>
            <a:r>
              <a:rPr lang="en-US" b="1">
                <a:solidFill>
                  <a:schemeClr val="tx1"/>
                </a:solidFill>
                <a:latin typeface="Arial Black"/>
              </a:rPr>
              <a:t>Expected rate of return for different cryptocurrencies</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Buy and hold is a passive investment strategy in which an investor buys a cryptocurrency and holds it for a long period, regardless of fluctuations in the market. Let’s analyze returns using the Buy and hold strategy for the past 3 years. We calculate the return percentage, where t represents a certain period and price0 is the initial closing price.</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return(t,0) = price(t)-price(0)/price(0)</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or</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ROI = (Present Value of Investment - Initial value of investment) / Initial Value of Investment</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p:txBody>
      </p:sp>
      <p:pic>
        <p:nvPicPr>
          <p:cNvPr id="6" name="Picture 5">
            <a:extLst>
              <a:ext uri="{FF2B5EF4-FFF2-40B4-BE49-F238E27FC236}">
                <a16:creationId xmlns:a16="http://schemas.microsoft.com/office/drawing/2014/main" id="{586BF501-EC49-4CDB-8F77-4DB25F307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37691" y="5757410"/>
            <a:ext cx="2095557" cy="1028571"/>
          </a:xfrm>
          <a:prstGeom prst="rect">
            <a:avLst/>
          </a:prstGeom>
        </p:spPr>
      </p:pic>
      <p:pic>
        <p:nvPicPr>
          <p:cNvPr id="7" name="Picture 6">
            <a:extLst>
              <a:ext uri="{FF2B5EF4-FFF2-40B4-BE49-F238E27FC236}">
                <a16:creationId xmlns:a16="http://schemas.microsoft.com/office/drawing/2014/main" id="{ABB45214-120A-46A2-BB48-E460BF4535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 y="175007"/>
            <a:ext cx="2920656" cy="1023302"/>
          </a:xfrm>
          <a:prstGeom prst="rect">
            <a:avLst/>
          </a:prstGeom>
        </p:spPr>
      </p:pic>
    </p:spTree>
    <p:extLst>
      <p:ext uri="{BB962C8B-B14F-4D97-AF65-F5344CB8AC3E}">
        <p14:creationId xmlns:p14="http://schemas.microsoft.com/office/powerpoint/2010/main" val="3544288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CC7B3B-5F1F-4490-85AD-C9D72701CF39}"/>
              </a:ext>
            </a:extLst>
          </p:cNvPr>
          <p:cNvSpPr txBox="1"/>
          <p:nvPr/>
        </p:nvSpPr>
        <p:spPr>
          <a:xfrm>
            <a:off x="626853" y="1374475"/>
            <a:ext cx="107082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cap="small">
                <a:latin typeface="Arial Black"/>
              </a:rPr>
              <a:t>We can see that DOGE was the most profitable for the month of Apr'21. Other two currencies also returned high amount during the same period. All three cryptocurrencies fluctuated a lot but all gained if compared to year 2017.</a:t>
            </a:r>
            <a:endParaRPr lang="en-US" sz="2000" b="1">
              <a:latin typeface="Arial Black"/>
            </a:endParaRPr>
          </a:p>
        </p:txBody>
      </p:sp>
      <p:pic>
        <p:nvPicPr>
          <p:cNvPr id="5" name="Picture 4" descr="A picture containing text&#10;&#10;Description automatically generated">
            <a:extLst>
              <a:ext uri="{FF2B5EF4-FFF2-40B4-BE49-F238E27FC236}">
                <a16:creationId xmlns:a16="http://schemas.microsoft.com/office/drawing/2014/main" id="{AED02ED1-2F94-4970-8188-E1DEAB858C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7" name="Picture 6">
            <a:extLst>
              <a:ext uri="{FF2B5EF4-FFF2-40B4-BE49-F238E27FC236}">
                <a16:creationId xmlns:a16="http://schemas.microsoft.com/office/drawing/2014/main" id="{9485A4D9-D0BE-44CC-9655-55F8AE4C5C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7458" y="5756649"/>
            <a:ext cx="1834929" cy="911804"/>
          </a:xfrm>
          <a:prstGeom prst="rect">
            <a:avLst/>
          </a:prstGeom>
        </p:spPr>
      </p:pic>
      <p:pic>
        <p:nvPicPr>
          <p:cNvPr id="4" name="Picture 5" descr="Chart, histogram&#10;&#10;Description automatically generated">
            <a:extLst>
              <a:ext uri="{FF2B5EF4-FFF2-40B4-BE49-F238E27FC236}">
                <a16:creationId xmlns:a16="http://schemas.microsoft.com/office/drawing/2014/main" id="{A0A03758-D921-42F4-B3CA-2BEC5375843C}"/>
              </a:ext>
            </a:extLst>
          </p:cNvPr>
          <p:cNvPicPr>
            <a:picLocks noChangeAspect="1"/>
          </p:cNvPicPr>
          <p:nvPr/>
        </p:nvPicPr>
        <p:blipFill>
          <a:blip r:embed="rId4"/>
          <a:stretch>
            <a:fillRect/>
          </a:stretch>
        </p:blipFill>
        <p:spPr>
          <a:xfrm>
            <a:off x="684363" y="2750607"/>
            <a:ext cx="8968595" cy="3570898"/>
          </a:xfrm>
          <a:prstGeom prst="rect">
            <a:avLst/>
          </a:prstGeom>
        </p:spPr>
      </p:pic>
    </p:spTree>
    <p:extLst>
      <p:ext uri="{BB962C8B-B14F-4D97-AF65-F5344CB8AC3E}">
        <p14:creationId xmlns:p14="http://schemas.microsoft.com/office/powerpoint/2010/main" val="15735230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F22E-8D65-451E-AA34-5BF494775860}"/>
              </a:ext>
            </a:extLst>
          </p:cNvPr>
          <p:cNvSpPr txBox="1"/>
          <p:nvPr/>
        </p:nvSpPr>
        <p:spPr>
          <a:xfrm>
            <a:off x="1360098" y="1230702"/>
            <a:ext cx="89829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cap="small">
                <a:latin typeface="Arial Black"/>
                <a:ea typeface="+mn-lt"/>
                <a:cs typeface="+mn-lt"/>
              </a:rPr>
              <a:t>Depicting </a:t>
            </a:r>
            <a:r>
              <a:rPr lang="en-US" sz="2000" b="1" cap="small">
                <a:latin typeface="Arial Black"/>
              </a:rPr>
              <a:t>Percentage increase from 2017 to 2021</a:t>
            </a:r>
            <a:endParaRPr lang="en-US" sz="2000" b="1">
              <a:latin typeface="Arial Black"/>
              <a:ea typeface="+mn-lt"/>
              <a:cs typeface="+mn-lt"/>
            </a:endParaRPr>
          </a:p>
          <a:p>
            <a:pPr algn="l"/>
            <a:endParaRPr lang="en-US" sz="2000" b="1">
              <a:latin typeface="Arial Black"/>
            </a:endParaRPr>
          </a:p>
        </p:txBody>
      </p:sp>
      <p:pic>
        <p:nvPicPr>
          <p:cNvPr id="5" name="Picture 4" descr="A picture containing text&#10;&#10;Description automatically generated">
            <a:extLst>
              <a:ext uri="{FF2B5EF4-FFF2-40B4-BE49-F238E27FC236}">
                <a16:creationId xmlns:a16="http://schemas.microsoft.com/office/drawing/2014/main" id="{69F5D25D-10AA-49F1-8642-600C844AF7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7" name="Picture 6">
            <a:extLst>
              <a:ext uri="{FF2B5EF4-FFF2-40B4-BE49-F238E27FC236}">
                <a16:creationId xmlns:a16="http://schemas.microsoft.com/office/drawing/2014/main" id="{2F34E8A2-B9E7-4D48-9597-39946A8F69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1194" y="5727894"/>
            <a:ext cx="1921193" cy="940559"/>
          </a:xfrm>
          <a:prstGeom prst="rect">
            <a:avLst/>
          </a:prstGeom>
        </p:spPr>
      </p:pic>
      <p:pic>
        <p:nvPicPr>
          <p:cNvPr id="4" name="Picture 5" descr="Chart, bar chart&#10;&#10;Description automatically generated">
            <a:extLst>
              <a:ext uri="{FF2B5EF4-FFF2-40B4-BE49-F238E27FC236}">
                <a16:creationId xmlns:a16="http://schemas.microsoft.com/office/drawing/2014/main" id="{5F39F212-6501-4447-A7CC-AC790D8DD5E0}"/>
              </a:ext>
            </a:extLst>
          </p:cNvPr>
          <p:cNvPicPr>
            <a:picLocks noChangeAspect="1"/>
          </p:cNvPicPr>
          <p:nvPr/>
        </p:nvPicPr>
        <p:blipFill>
          <a:blip r:embed="rId4"/>
          <a:stretch>
            <a:fillRect/>
          </a:stretch>
        </p:blipFill>
        <p:spPr>
          <a:xfrm>
            <a:off x="1489495" y="1776431"/>
            <a:ext cx="8264105" cy="4541592"/>
          </a:xfrm>
          <a:prstGeom prst="rect">
            <a:avLst/>
          </a:prstGeom>
        </p:spPr>
      </p:pic>
    </p:spTree>
    <p:extLst>
      <p:ext uri="{BB962C8B-B14F-4D97-AF65-F5344CB8AC3E}">
        <p14:creationId xmlns:p14="http://schemas.microsoft.com/office/powerpoint/2010/main" val="1467141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6A533-1908-4976-A196-2D5C03BABF78}"/>
              </a:ext>
            </a:extLst>
          </p:cNvPr>
          <p:cNvSpPr>
            <a:spLocks noGrp="1"/>
          </p:cNvSpPr>
          <p:nvPr>
            <p:ph type="title"/>
          </p:nvPr>
        </p:nvSpPr>
        <p:spPr>
          <a:xfrm>
            <a:off x="1180684" y="1415825"/>
            <a:ext cx="10091961" cy="767417"/>
          </a:xfrm>
        </p:spPr>
        <p:txBody>
          <a:bodyPr>
            <a:normAutofit fontScale="90000"/>
          </a:bodyPr>
          <a:lstStyle/>
          <a:p>
            <a:r>
              <a:rPr lang="en-US" b="1" cap="small">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latin typeface="Century Gothic" panose="020B0502020202020204"/>
              </a:rPr>
              <a:t>4) How volatile is Bitcoin compared to gold? Does investing in volatile cryptocurrency really good investment? </a:t>
            </a:r>
            <a:endParaRPr lang="en-US">
              <a:solidFill>
                <a:schemeClr val="tx1"/>
              </a:solidFill>
            </a:endParaRPr>
          </a:p>
        </p:txBody>
      </p:sp>
      <p:sp>
        <p:nvSpPr>
          <p:cNvPr id="5" name="Content Placeholder 2">
            <a:extLst>
              <a:ext uri="{FF2B5EF4-FFF2-40B4-BE49-F238E27FC236}">
                <a16:creationId xmlns:a16="http://schemas.microsoft.com/office/drawing/2014/main" id="{6D35E2D5-99F3-41C2-BE6C-346FBF2180A4}"/>
              </a:ext>
            </a:extLst>
          </p:cNvPr>
          <p:cNvSpPr>
            <a:spLocks noGrp="1"/>
          </p:cNvSpPr>
          <p:nvPr>
            <p:ph idx="1"/>
          </p:nvPr>
        </p:nvSpPr>
        <p:spPr>
          <a:xfrm>
            <a:off x="1072080" y="2657694"/>
            <a:ext cx="9809181" cy="3462237"/>
          </a:xfrm>
        </p:spPr>
        <p:txBody>
          <a:bodyPr>
            <a:normAutofit lnSpcReduction="10000"/>
          </a:bodyPr>
          <a:lstStyle/>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The question that we are going to answer here is "How volatile is Bitcoin compared to gold? And which one of them is a better investment?". Since both are assets that people regularly invest in, we thought it would be interesting to perform an analysis and see which one has more returns and less risks or vice versa.</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Based on the time-frame we selected the annual return of gold is 9.5% while that of bitcoin is 66.8%. While bitcoin has a higher return, it has more risks which can be visualized through volatility, which represents the degree of variability in returns of our assets.</a:t>
            </a: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None/>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p:txBody>
      </p:sp>
      <p:pic>
        <p:nvPicPr>
          <p:cNvPr id="6" name="Picture 5">
            <a:extLst>
              <a:ext uri="{FF2B5EF4-FFF2-40B4-BE49-F238E27FC236}">
                <a16:creationId xmlns:a16="http://schemas.microsoft.com/office/drawing/2014/main" id="{586BF501-EC49-4CDB-8F77-4DB25F307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50785" y="5656768"/>
            <a:ext cx="2282463" cy="1129213"/>
          </a:xfrm>
          <a:prstGeom prst="rect">
            <a:avLst/>
          </a:prstGeom>
        </p:spPr>
      </p:pic>
      <p:pic>
        <p:nvPicPr>
          <p:cNvPr id="7" name="Picture 6">
            <a:extLst>
              <a:ext uri="{FF2B5EF4-FFF2-40B4-BE49-F238E27FC236}">
                <a16:creationId xmlns:a16="http://schemas.microsoft.com/office/drawing/2014/main" id="{ABB45214-120A-46A2-BB48-E460BF4535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22302845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F5042C-ACC7-4770-A880-7F80E388F791}"/>
              </a:ext>
            </a:extLst>
          </p:cNvPr>
          <p:cNvSpPr txBox="1"/>
          <p:nvPr/>
        </p:nvSpPr>
        <p:spPr>
          <a:xfrm>
            <a:off x="439948" y="1043796"/>
            <a:ext cx="11010180" cy="19851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spcBef>
                <a:spcPct val="20000"/>
              </a:spcBef>
              <a:spcAft>
                <a:spcPts val="600"/>
              </a:spcAft>
            </a:pPr>
            <a:r>
              <a:rPr lang="en-US" sz="2000" b="1" cap="small">
                <a:latin typeface="Arial Black"/>
              </a:rPr>
              <a:t>The formula for volatility is</a:t>
            </a:r>
            <a:endParaRPr lang="en-US" sz="2000" b="1">
              <a:latin typeface="Arial Black"/>
              <a:ea typeface="+mn-lt"/>
              <a:cs typeface="+mn-lt"/>
            </a:endParaRPr>
          </a:p>
          <a:p>
            <a:pPr marL="285750" indent="-285750">
              <a:spcBef>
                <a:spcPct val="20000"/>
              </a:spcBef>
              <a:spcAft>
                <a:spcPts val="600"/>
              </a:spcAft>
            </a:pPr>
            <a:r>
              <a:rPr lang="en-US" sz="2000" b="1" cap="small">
                <a:latin typeface="Arial Black"/>
              </a:rPr>
              <a:t>return = logarithm(current closing price / previous closing price)</a:t>
            </a:r>
            <a:br>
              <a:rPr lang="en-US" sz="2000" b="1" cap="small">
                <a:latin typeface="Arial Black"/>
              </a:rPr>
            </a:br>
            <a:r>
              <a:rPr lang="en-US" sz="2000" b="1" cap="small">
                <a:latin typeface="Arial Black"/>
              </a:rPr>
              <a:t>volatility = standard deviation(sum(return)) * Square root(trading days)</a:t>
            </a:r>
            <a:endParaRPr lang="en-US" sz="2000" b="1">
              <a:latin typeface="Arial Black"/>
              <a:ea typeface="+mn-lt"/>
              <a:cs typeface="+mn-lt"/>
            </a:endParaRPr>
          </a:p>
          <a:p>
            <a:pPr marL="285750" indent="-285750">
              <a:spcBef>
                <a:spcPct val="20000"/>
              </a:spcBef>
              <a:spcAft>
                <a:spcPts val="600"/>
              </a:spcAft>
            </a:pPr>
            <a:endParaRPr lang="en-US" sz="2000" b="1">
              <a:latin typeface="Arial Black"/>
              <a:ea typeface="+mn-lt"/>
              <a:cs typeface="+mn-lt"/>
            </a:endParaRPr>
          </a:p>
          <a:p>
            <a:pPr algn="l"/>
            <a:endParaRPr lang="en-US" sz="2000" b="1">
              <a:latin typeface="Arial Black"/>
            </a:endParaRPr>
          </a:p>
        </p:txBody>
      </p:sp>
      <p:pic>
        <p:nvPicPr>
          <p:cNvPr id="5" name="Picture 4" descr="A picture containing text&#10;&#10;Description automatically generated">
            <a:extLst>
              <a:ext uri="{FF2B5EF4-FFF2-40B4-BE49-F238E27FC236}">
                <a16:creationId xmlns:a16="http://schemas.microsoft.com/office/drawing/2014/main" id="{E48B81EB-D819-4D04-A9A5-46409CB7C5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7" name="Picture 6">
            <a:extLst>
              <a:ext uri="{FF2B5EF4-FFF2-40B4-BE49-F238E27FC236}">
                <a16:creationId xmlns:a16="http://schemas.microsoft.com/office/drawing/2014/main" id="{E9B62D50-BD1A-4A2C-A84C-DFB3409111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628" y="5871667"/>
            <a:ext cx="1863684" cy="911805"/>
          </a:xfrm>
          <a:prstGeom prst="rect">
            <a:avLst/>
          </a:prstGeom>
        </p:spPr>
      </p:pic>
      <p:pic>
        <p:nvPicPr>
          <p:cNvPr id="6" name="Picture 7" descr="Chart, line chart&#10;&#10;Description automatically generated">
            <a:extLst>
              <a:ext uri="{FF2B5EF4-FFF2-40B4-BE49-F238E27FC236}">
                <a16:creationId xmlns:a16="http://schemas.microsoft.com/office/drawing/2014/main" id="{B5E795A6-5B36-472D-9D00-EBC94E751592}"/>
              </a:ext>
            </a:extLst>
          </p:cNvPr>
          <p:cNvPicPr>
            <a:picLocks noChangeAspect="1"/>
          </p:cNvPicPr>
          <p:nvPr/>
        </p:nvPicPr>
        <p:blipFill>
          <a:blip r:embed="rId4"/>
          <a:stretch>
            <a:fillRect/>
          </a:stretch>
        </p:blipFill>
        <p:spPr>
          <a:xfrm>
            <a:off x="655608" y="2216389"/>
            <a:ext cx="9457425" cy="4251147"/>
          </a:xfrm>
          <a:prstGeom prst="rect">
            <a:avLst/>
          </a:prstGeom>
        </p:spPr>
      </p:pic>
    </p:spTree>
    <p:extLst>
      <p:ext uri="{BB962C8B-B14F-4D97-AF65-F5344CB8AC3E}">
        <p14:creationId xmlns:p14="http://schemas.microsoft.com/office/powerpoint/2010/main" val="95588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7DBD2-7E54-4CE4-95E6-EF751BE499A7}"/>
              </a:ext>
            </a:extLst>
          </p:cNvPr>
          <p:cNvSpPr txBox="1"/>
          <p:nvPr/>
        </p:nvSpPr>
        <p:spPr>
          <a:xfrm>
            <a:off x="756249" y="1043796"/>
            <a:ext cx="1088078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spcBef>
                <a:spcPct val="20000"/>
              </a:spcBef>
              <a:spcAft>
                <a:spcPts val="600"/>
              </a:spcAft>
            </a:pPr>
            <a:r>
              <a:rPr lang="en-US" sz="2000" b="1" cap="small">
                <a:latin typeface="Arial Black"/>
              </a:rPr>
              <a:t>The daily returns of gold and bitcoin can be calculated by dividing the price today by the price yesterday. However, we will be using log returns. This article[</a:t>
            </a:r>
            <a:r>
              <a:rPr lang="en-US" sz="2000" b="1" u="sng" cap="small">
                <a:latin typeface="Arial Black"/>
                <a:hlinkClick r:id="rId2"/>
              </a:rPr>
              <a:t>https://quantivity.wordpress.com/2011/02/21/why-log-returns/]</a:t>
            </a:r>
            <a:r>
              <a:rPr lang="en-US" sz="2000" b="1" cap="small">
                <a:latin typeface="Arial Black"/>
              </a:rPr>
              <a:t> explains why log returns are better than average returns.</a:t>
            </a:r>
            <a:endParaRPr lang="en-US" sz="2000" b="1" cap="small">
              <a:latin typeface="Arial Black"/>
              <a:ea typeface="+mn-lt"/>
              <a:cs typeface="+mn-lt"/>
            </a:endParaRPr>
          </a:p>
        </p:txBody>
      </p:sp>
      <p:pic>
        <p:nvPicPr>
          <p:cNvPr id="7" name="Picture 6" descr="A picture containing text&#10;&#10;Description automatically generated">
            <a:extLst>
              <a:ext uri="{FF2B5EF4-FFF2-40B4-BE49-F238E27FC236}">
                <a16:creationId xmlns:a16="http://schemas.microsoft.com/office/drawing/2014/main" id="{915FED89-718B-4936-86C0-2AED551FE6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9" name="Picture 8">
            <a:extLst>
              <a:ext uri="{FF2B5EF4-FFF2-40B4-BE49-F238E27FC236}">
                <a16:creationId xmlns:a16="http://schemas.microsoft.com/office/drawing/2014/main" id="{23DEE072-CCD0-4534-968D-13CBD13F46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3722" y="5886045"/>
            <a:ext cx="1993080" cy="969314"/>
          </a:xfrm>
          <a:prstGeom prst="rect">
            <a:avLst/>
          </a:prstGeom>
        </p:spPr>
      </p:pic>
      <p:pic>
        <p:nvPicPr>
          <p:cNvPr id="3" name="Picture 3" descr="Chart, histogram&#10;&#10;Description automatically generated">
            <a:extLst>
              <a:ext uri="{FF2B5EF4-FFF2-40B4-BE49-F238E27FC236}">
                <a16:creationId xmlns:a16="http://schemas.microsoft.com/office/drawing/2014/main" id="{ACD01524-B5CF-47EF-86A7-2F610B7EFCA7}"/>
              </a:ext>
            </a:extLst>
          </p:cNvPr>
          <p:cNvPicPr>
            <a:picLocks noChangeAspect="1"/>
          </p:cNvPicPr>
          <p:nvPr/>
        </p:nvPicPr>
        <p:blipFill>
          <a:blip r:embed="rId5"/>
          <a:stretch>
            <a:fillRect/>
          </a:stretch>
        </p:blipFill>
        <p:spPr>
          <a:xfrm>
            <a:off x="1115683" y="2539063"/>
            <a:ext cx="8997351" cy="4037118"/>
          </a:xfrm>
          <a:prstGeom prst="rect">
            <a:avLst/>
          </a:prstGeom>
        </p:spPr>
      </p:pic>
    </p:spTree>
    <p:extLst>
      <p:ext uri="{BB962C8B-B14F-4D97-AF65-F5344CB8AC3E}">
        <p14:creationId xmlns:p14="http://schemas.microsoft.com/office/powerpoint/2010/main" val="37045360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7F7A90-A804-4E2A-8FF1-D36A4BD314DB}"/>
              </a:ext>
            </a:extLst>
          </p:cNvPr>
          <p:cNvSpPr txBox="1"/>
          <p:nvPr/>
        </p:nvSpPr>
        <p:spPr>
          <a:xfrm>
            <a:off x="799381" y="986287"/>
            <a:ext cx="1093829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cap="small">
                <a:latin typeface="Arial Black"/>
              </a:rPr>
              <a:t>Compared to Bitcoin, gold prices are a flat line! Are gold price returns really that far from bitcoin? Gold is steady compared to bitcoin because gold is an $11 trillion dollar regularized market while cryptocurrency market is only 600 billion dollars that relies heavily on technology and 'word-of-mouth'. Let's explore this further with volatility.</a:t>
            </a:r>
            <a:endParaRPr lang="en-US" sz="2000" b="1">
              <a:latin typeface="Arial Black"/>
            </a:endParaRPr>
          </a:p>
        </p:txBody>
      </p:sp>
      <p:pic>
        <p:nvPicPr>
          <p:cNvPr id="5" name="Picture 4" descr="A picture containing text&#10;&#10;Description automatically generated">
            <a:extLst>
              <a:ext uri="{FF2B5EF4-FFF2-40B4-BE49-F238E27FC236}">
                <a16:creationId xmlns:a16="http://schemas.microsoft.com/office/drawing/2014/main" id="{3B9E9098-7EB5-4EC9-8193-ECF8255E9B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 y="74365"/>
            <a:ext cx="2805638" cy="1080812"/>
          </a:xfrm>
          <a:prstGeom prst="rect">
            <a:avLst/>
          </a:prstGeom>
        </p:spPr>
      </p:pic>
      <p:pic>
        <p:nvPicPr>
          <p:cNvPr id="7" name="Picture 6">
            <a:extLst>
              <a:ext uri="{FF2B5EF4-FFF2-40B4-BE49-F238E27FC236}">
                <a16:creationId xmlns:a16="http://schemas.microsoft.com/office/drawing/2014/main" id="{7C854454-EAC2-47C8-9129-5B4DAB4D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9346" y="5814158"/>
            <a:ext cx="1820551" cy="897427"/>
          </a:xfrm>
          <a:prstGeom prst="rect">
            <a:avLst/>
          </a:prstGeom>
        </p:spPr>
      </p:pic>
      <p:pic>
        <p:nvPicPr>
          <p:cNvPr id="4" name="Picture 5" descr="Chart, line chart&#10;&#10;Description automatically generated">
            <a:extLst>
              <a:ext uri="{FF2B5EF4-FFF2-40B4-BE49-F238E27FC236}">
                <a16:creationId xmlns:a16="http://schemas.microsoft.com/office/drawing/2014/main" id="{827348DB-890D-4D39-8C19-A76FC0252C1A}"/>
              </a:ext>
            </a:extLst>
          </p:cNvPr>
          <p:cNvPicPr>
            <a:picLocks noChangeAspect="1"/>
          </p:cNvPicPr>
          <p:nvPr/>
        </p:nvPicPr>
        <p:blipFill>
          <a:blip r:embed="rId4"/>
          <a:stretch>
            <a:fillRect/>
          </a:stretch>
        </p:blipFill>
        <p:spPr>
          <a:xfrm>
            <a:off x="885646" y="2615170"/>
            <a:ext cx="9385538" cy="3410453"/>
          </a:xfrm>
          <a:prstGeom prst="rect">
            <a:avLst/>
          </a:prstGeom>
        </p:spPr>
      </p:pic>
    </p:spTree>
    <p:extLst>
      <p:ext uri="{BB962C8B-B14F-4D97-AF65-F5344CB8AC3E}">
        <p14:creationId xmlns:p14="http://schemas.microsoft.com/office/powerpoint/2010/main" val="33537556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1C2E-B2B7-4EDD-B927-D6BC3AB4E76E}"/>
              </a:ext>
            </a:extLst>
          </p:cNvPr>
          <p:cNvSpPr>
            <a:spLocks noGrp="1"/>
          </p:cNvSpPr>
          <p:nvPr>
            <p:ph type="title"/>
          </p:nvPr>
        </p:nvSpPr>
        <p:spPr>
          <a:xfrm>
            <a:off x="1184545" y="1026543"/>
            <a:ext cx="9905998" cy="457200"/>
          </a:xfrm>
        </p:spPr>
        <p:txBody>
          <a:bodyPr>
            <a:normAutofit fontScale="90000"/>
          </a:bodyPr>
          <a:lstStyle/>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Castellar"/>
              </a:rPr>
              <a:t>conclusion</a:t>
            </a:r>
          </a:p>
        </p:txBody>
      </p:sp>
      <p:sp>
        <p:nvSpPr>
          <p:cNvPr id="3" name="Content Placeholder 2">
            <a:extLst>
              <a:ext uri="{FF2B5EF4-FFF2-40B4-BE49-F238E27FC236}">
                <a16:creationId xmlns:a16="http://schemas.microsoft.com/office/drawing/2014/main" id="{2F4F44C4-4AEB-4637-8BF9-75FE6AF23470}"/>
              </a:ext>
            </a:extLst>
          </p:cNvPr>
          <p:cNvSpPr>
            <a:spLocks noGrp="1"/>
          </p:cNvSpPr>
          <p:nvPr>
            <p:ph idx="1"/>
          </p:nvPr>
        </p:nvSpPr>
        <p:spPr>
          <a:xfrm>
            <a:off x="1040772" y="1943820"/>
            <a:ext cx="9905998" cy="4724400"/>
          </a:xfrm>
        </p:spPr>
        <p:txBody>
          <a:bodyPr>
            <a:normAutofit fontScale="85000" lnSpcReduction="10000"/>
          </a:bodyPr>
          <a:lstStyle/>
          <a:p>
            <a:pPr marL="0" indent="0">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To conclude,  </a:t>
            </a:r>
            <a:endParaRPr lang="en-US">
              <a:solidFill>
                <a:schemeClr val="tx1"/>
              </a:solidFill>
            </a:endParaRPr>
          </a:p>
          <a:p>
            <a:pPr>
              <a:buClr>
                <a:srgbClr val="FFFFFF"/>
              </a:buClr>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We found out that cryptocurrencies are trend creators and trend followers their prices are highly influenced by trends on social media and competition amongst major companies. The crash of WallStreet in 2009 pushed BTC.</a:t>
            </a:r>
          </a:p>
          <a:p>
            <a:pPr>
              <a:buClr>
                <a:srgbClr val="FFFFFF"/>
              </a:buClr>
              <a:buFont typeface="Arial,Sans-Serif"/>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(BTC, ETH) and (ETH,DOGE) were highly correlated as per the data. This means, when BTC closing price increased, ETH prices followed. Similarly is it safe to say that when prices of ETH increased DOGE followed.</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We can see that DOGE was the most profitable for the month of Apr'21. Other two currencies also returned high amount during the same period. All three cryptocurrencies fluctuated a lot but all gained if compared to year 2017.</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Compared to Bitcoin, gold prices are a flat line! Are gold price returns really that far from bitcoin? Gold is steady compared to bitcoin because gold is an $11 trillion dollar regularized market while cryptocurrency market is only 600 billion dollars that relies heavily on technology and 'word-of-mouth'. </a:t>
            </a:r>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it is clear now that while gold has smaller returns , it does not have high risks like bitcoin whose volatility.</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Clr>
                <a:srgbClr val="FFFFFF"/>
              </a:buClr>
              <a:buFont typeface="Arial,Sans-Serif"/>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Clr>
                <a:srgbClr val="FFFFFF"/>
              </a:buClr>
              <a:buFont typeface="Arial,Sans-Serif"/>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Clr>
                <a:srgbClr val="FFFFFF"/>
              </a:buClr>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p:txBody>
      </p:sp>
      <p:pic>
        <p:nvPicPr>
          <p:cNvPr id="5" name="Picture 4" descr="A picture containing text&#10;&#10;Description automatically generated">
            <a:extLst>
              <a:ext uri="{FF2B5EF4-FFF2-40B4-BE49-F238E27FC236}">
                <a16:creationId xmlns:a16="http://schemas.microsoft.com/office/drawing/2014/main" id="{8768D9E7-2DDD-43BC-BA27-B43805EE8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06" y="16856"/>
            <a:ext cx="2920656" cy="100892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926B73F3-B7B5-47C5-8ECD-6A59EF905E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2478" y="5842912"/>
            <a:ext cx="1906815" cy="926182"/>
          </a:xfrm>
          <a:prstGeom prst="rect">
            <a:avLst/>
          </a:prstGeom>
        </p:spPr>
      </p:pic>
    </p:spTree>
    <p:extLst>
      <p:ext uri="{BB962C8B-B14F-4D97-AF65-F5344CB8AC3E}">
        <p14:creationId xmlns:p14="http://schemas.microsoft.com/office/powerpoint/2010/main" val="1608514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1C2E-B2B7-4EDD-B927-D6BC3AB4E76E}"/>
              </a:ext>
            </a:extLst>
          </p:cNvPr>
          <p:cNvSpPr>
            <a:spLocks noGrp="1"/>
          </p:cNvSpPr>
          <p:nvPr>
            <p:ph type="title"/>
          </p:nvPr>
        </p:nvSpPr>
        <p:spPr>
          <a:xfrm>
            <a:off x="1040772" y="969034"/>
            <a:ext cx="9905998" cy="644105"/>
          </a:xfrm>
        </p:spPr>
        <p:txBody>
          <a:bodyPr>
            <a:normAutofit/>
          </a:bodyPr>
          <a:lstStyle/>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Recommendation</a:t>
            </a:r>
          </a:p>
        </p:txBody>
      </p:sp>
      <p:sp>
        <p:nvSpPr>
          <p:cNvPr id="3" name="Content Placeholder 2">
            <a:extLst>
              <a:ext uri="{FF2B5EF4-FFF2-40B4-BE49-F238E27FC236}">
                <a16:creationId xmlns:a16="http://schemas.microsoft.com/office/drawing/2014/main" id="{2F4F44C4-4AEB-4637-8BF9-75FE6AF23470}"/>
              </a:ext>
            </a:extLst>
          </p:cNvPr>
          <p:cNvSpPr>
            <a:spLocks noGrp="1"/>
          </p:cNvSpPr>
          <p:nvPr>
            <p:ph idx="1"/>
          </p:nvPr>
        </p:nvSpPr>
        <p:spPr>
          <a:xfrm>
            <a:off x="1040772" y="1570008"/>
            <a:ext cx="9905998" cy="4278702"/>
          </a:xfrm>
        </p:spPr>
        <p:txBody>
          <a:bodyPr>
            <a:normAutofit/>
          </a:bodyPr>
          <a:lstStyle/>
          <a:p>
            <a:pPr marL="0" indent="0">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Our suggestion for crypto enthusiasts is that instead of reading a few positive or negative articles or tweets about crypto-world, they should for resources that elaborates trends not just stating them. From our thorough analysis we found the following:</a:t>
            </a:r>
          </a:p>
          <a:p>
            <a:pPr marL="0" indent="0">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For long term investing in cryptocurrencies is a safe bet but not for short term,</a:t>
            </a:r>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rPr>
              <a:t> </a:t>
            </a: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gold on the other hand is a safer investment for both short and long term than bitcoin because gold's volatility is more or less a straight line meaning it is a steady market which includes fewer risks and fewer jumps. </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ndParaRPr>
          </a:p>
          <a:p>
            <a:pPr marL="0" indent="0">
              <a:buNone/>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The price of bitcoin is largely derived by trends, so you are at more risk of losing your investment for short term investment and that is evident by the high volatility.</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5" name="Picture 4" descr="A picture containing text&#10;&#10;Description automatically generated">
            <a:extLst>
              <a:ext uri="{FF2B5EF4-FFF2-40B4-BE49-F238E27FC236}">
                <a16:creationId xmlns:a16="http://schemas.microsoft.com/office/drawing/2014/main" id="{74AB1B54-2D14-434A-804B-FDBB86212D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 y="2478"/>
            <a:ext cx="2719373" cy="119583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A9C61A4A-5228-46E0-BEDC-95EC234BE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9309" y="5670385"/>
            <a:ext cx="2179985" cy="1069955"/>
          </a:xfrm>
          <a:prstGeom prst="rect">
            <a:avLst/>
          </a:prstGeom>
        </p:spPr>
      </p:pic>
    </p:spTree>
    <p:extLst>
      <p:ext uri="{BB962C8B-B14F-4D97-AF65-F5344CB8AC3E}">
        <p14:creationId xmlns:p14="http://schemas.microsoft.com/office/powerpoint/2010/main" val="14747861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6A533-1908-4976-A196-2D5C03BABF78}"/>
              </a:ext>
            </a:extLst>
          </p:cNvPr>
          <p:cNvSpPr>
            <a:spLocks noGrp="1"/>
          </p:cNvSpPr>
          <p:nvPr>
            <p:ph type="title"/>
          </p:nvPr>
        </p:nvSpPr>
        <p:spPr>
          <a:xfrm>
            <a:off x="1180684" y="1113901"/>
            <a:ext cx="7273999" cy="896813"/>
          </a:xfrm>
        </p:spPr>
        <p:txBody>
          <a:bodyPr/>
          <a:lstStyle/>
          <a:p>
            <a:r>
              <a:rPr lang="en-US" b="1">
                <a:solidFill>
                  <a:schemeClr val="accent4"/>
                </a:solidFill>
                <a:latin typeface="Castellar" panose="020A0402060406010301" pitchFamily="18" charset="0"/>
              </a:rPr>
              <a:t>INSPIRATION</a:t>
            </a:r>
            <a:endParaRPr lang="en-IN" b="1">
              <a:solidFill>
                <a:schemeClr val="accent4"/>
              </a:solidFill>
            </a:endParaRPr>
          </a:p>
        </p:txBody>
      </p:sp>
      <p:sp>
        <p:nvSpPr>
          <p:cNvPr id="5" name="Content Placeholder 2">
            <a:extLst>
              <a:ext uri="{FF2B5EF4-FFF2-40B4-BE49-F238E27FC236}">
                <a16:creationId xmlns:a16="http://schemas.microsoft.com/office/drawing/2014/main" id="{6D35E2D5-99F3-41C2-BE6C-346FBF2180A4}"/>
              </a:ext>
            </a:extLst>
          </p:cNvPr>
          <p:cNvSpPr>
            <a:spLocks noGrp="1"/>
          </p:cNvSpPr>
          <p:nvPr>
            <p:ph idx="1"/>
          </p:nvPr>
        </p:nvSpPr>
        <p:spPr>
          <a:xfrm>
            <a:off x="1215853" y="2010714"/>
            <a:ext cx="8946541" cy="4195481"/>
          </a:xfrm>
        </p:spPr>
        <p:txBody>
          <a:bodyPr>
            <a:normAutofit lnSpcReduction="10000"/>
          </a:bodyPr>
          <a:lstStyle/>
          <a:p>
            <a:pPr marL="0" indent="0" fontAlgn="base">
              <a:buNone/>
            </a:pPr>
            <a:r>
              <a:rPr lang="en-US" sz="2000" b="1">
                <a:solidFill>
                  <a:schemeClr val="tx1"/>
                </a:solidFill>
              </a:rPr>
              <a:t>The force that motivated us to pursue this amazing journey of understanding the world of Cryptocurrency is the dynamic behavior of this industry, the fluctuations can be observed every second, a “Coin” that was booming an hour ago can be seen to plummet within minutes or vice- versa. </a:t>
            </a:r>
          </a:p>
          <a:p>
            <a:pPr marL="0" indent="0" fontAlgn="base">
              <a:buNone/>
            </a:pPr>
            <a:r>
              <a:rPr lang="en-US" sz="2000" b="1">
                <a:solidFill>
                  <a:schemeClr val="tx1"/>
                </a:solidFill>
              </a:rPr>
              <a:t>Even though the nature of this market is agile, it is safe to say that cryptocurrency’s market is rapidly increasing, as the market capitalization briefly reached more than 1,000 billion USD. Even though, it may seem like an elusive subject to potential buyers or amateur crypto enthusiasts, with this project we hope to provide some insights into the crypto-world to get them started. </a:t>
            </a:r>
          </a:p>
          <a:p>
            <a:pPr marL="0" indent="0" fontAlgn="base">
              <a:buNone/>
            </a:pPr>
            <a:r>
              <a:rPr lang="en-US" sz="2000" b="1">
                <a:solidFill>
                  <a:schemeClr val="tx1"/>
                </a:solidFill>
              </a:rPr>
              <a:t>We aim to provide a detailed descriptive analysis of some major cryptocurrencies in the market today namely Bitcoin, Ethereum and Dogecoin, over the period of 2017-21. </a:t>
            </a:r>
            <a:endParaRPr lang="en-US" sz="2000" b="1">
              <a:solidFill>
                <a:schemeClr val="tx1"/>
              </a:solidFill>
              <a:cs typeface="Calibri"/>
            </a:endParaRPr>
          </a:p>
          <a:p>
            <a:pPr marL="0" indent="0">
              <a:buNone/>
            </a:pPr>
            <a:endParaRPr lang="en-US">
              <a:solidFill>
                <a:schemeClr val="tx1"/>
              </a:solidFill>
            </a:endParaRPr>
          </a:p>
        </p:txBody>
      </p:sp>
      <p:pic>
        <p:nvPicPr>
          <p:cNvPr id="6" name="Picture 5">
            <a:extLst>
              <a:ext uri="{FF2B5EF4-FFF2-40B4-BE49-F238E27FC236}">
                <a16:creationId xmlns:a16="http://schemas.microsoft.com/office/drawing/2014/main" id="{586BF501-EC49-4CDB-8F77-4DB25F307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2635" y="5584882"/>
            <a:ext cx="2440613" cy="1201099"/>
          </a:xfrm>
          <a:prstGeom prst="rect">
            <a:avLst/>
          </a:prstGeom>
        </p:spPr>
      </p:pic>
      <p:pic>
        <p:nvPicPr>
          <p:cNvPr id="7" name="Picture 6">
            <a:extLst>
              <a:ext uri="{FF2B5EF4-FFF2-40B4-BE49-F238E27FC236}">
                <a16:creationId xmlns:a16="http://schemas.microsoft.com/office/drawing/2014/main" id="{ABB45214-120A-46A2-BB48-E460BF4535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27458345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1C2E-B2B7-4EDD-B927-D6BC3AB4E76E}"/>
              </a:ext>
            </a:extLst>
          </p:cNvPr>
          <p:cNvSpPr>
            <a:spLocks noGrp="1"/>
          </p:cNvSpPr>
          <p:nvPr>
            <p:ph type="title"/>
          </p:nvPr>
        </p:nvSpPr>
        <p:spPr>
          <a:xfrm>
            <a:off x="1141413" y="1141562"/>
            <a:ext cx="9905998" cy="457200"/>
          </a:xfrm>
        </p:spPr>
        <p:txBody>
          <a:bodyPr>
            <a:normAutofit fontScale="90000"/>
          </a:bodyPr>
          <a:lstStyle/>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References and resources</a:t>
            </a:r>
          </a:p>
        </p:txBody>
      </p:sp>
      <p:sp>
        <p:nvSpPr>
          <p:cNvPr id="3" name="Content Placeholder 2">
            <a:extLst>
              <a:ext uri="{FF2B5EF4-FFF2-40B4-BE49-F238E27FC236}">
                <a16:creationId xmlns:a16="http://schemas.microsoft.com/office/drawing/2014/main" id="{2F4F44C4-4AEB-4637-8BF9-75FE6AF23470}"/>
              </a:ext>
            </a:extLst>
          </p:cNvPr>
          <p:cNvSpPr>
            <a:spLocks noGrp="1"/>
          </p:cNvSpPr>
          <p:nvPr>
            <p:ph idx="1"/>
          </p:nvPr>
        </p:nvSpPr>
        <p:spPr>
          <a:xfrm>
            <a:off x="1026394" y="2907102"/>
            <a:ext cx="9905998" cy="3660476"/>
          </a:xfrm>
        </p:spPr>
        <p:txBody>
          <a:bodyPr vert="horz" lIns="91440" tIns="45720" rIns="91440" bIns="45720" rtlCol="0" anchor="ctr">
            <a:noAutofit/>
          </a:bodyPr>
          <a:lstStyle/>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hlinkClick r:id="rId2"/>
              </a:rPr>
              <a:t>https://www.nyse.com/market-data/historical</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hlinkClick r:id="rId3"/>
              </a:rPr>
              <a:t>https://www.nasdaq.com/market-activity/quotes/historical</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endParaRP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hlinkClick r:id="rId4"/>
              </a:rPr>
              <a:t>https://finance.yahoo.com/quote/%5EGSPC/history?period1=1221404400&amp;period2=1230649200&amp;interval=1d&amp;filter=history&amp;frequency=1d</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hlinkClick r:id="rId5"/>
              </a:rPr>
              <a:t>https://opendata.stackexchange.com/questions/11955/total-cryptocurrency-market-cap-over-time</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hlinkClick r:id="rId6"/>
              </a:rPr>
              <a:t>https://www.blockchain.com/charts/market-cap</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hlinkClick r:id="rId7"/>
              </a:rPr>
              <a:t>https://cbeci.org/</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hlinkClick r:id="rId8"/>
              </a:rPr>
              <a:t>https://allstarcharts.com/u-s-stock-market-bottomed-2008-march-2009/</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Clr>
                <a:srgbClr val="FFFFFF"/>
              </a:buClr>
            </a:pP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endParaRPr>
          </a:p>
          <a:p>
            <a:pPr>
              <a:buClr>
                <a:srgbClr val="FFFFFF"/>
              </a:buClr>
            </a:pP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endParaRPr>
          </a:p>
        </p:txBody>
      </p:sp>
      <p:pic>
        <p:nvPicPr>
          <p:cNvPr id="5" name="Picture 4" descr="A picture containing text&#10;&#10;Description automatically generated">
            <a:extLst>
              <a:ext uri="{FF2B5EF4-FFF2-40B4-BE49-F238E27FC236}">
                <a16:creationId xmlns:a16="http://schemas.microsoft.com/office/drawing/2014/main" id="{F4C22E85-0F83-4159-A87A-5604279CDF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882" y="88743"/>
            <a:ext cx="2489336" cy="95141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AB93D60E-D9AD-476F-92D5-2744BC41F4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34289" y="5699139"/>
            <a:ext cx="2194363" cy="1084333"/>
          </a:xfrm>
          <a:prstGeom prst="rect">
            <a:avLst/>
          </a:prstGeom>
        </p:spPr>
      </p:pic>
    </p:spTree>
    <p:extLst>
      <p:ext uri="{BB962C8B-B14F-4D97-AF65-F5344CB8AC3E}">
        <p14:creationId xmlns:p14="http://schemas.microsoft.com/office/powerpoint/2010/main" val="37248279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1C2E-B2B7-4EDD-B927-D6BC3AB4E76E}"/>
              </a:ext>
            </a:extLst>
          </p:cNvPr>
          <p:cNvSpPr>
            <a:spLocks noGrp="1"/>
          </p:cNvSpPr>
          <p:nvPr>
            <p:ph type="title"/>
          </p:nvPr>
        </p:nvSpPr>
        <p:spPr>
          <a:xfrm>
            <a:off x="1198922" y="983411"/>
            <a:ext cx="9905998" cy="457200"/>
          </a:xfrm>
        </p:spPr>
        <p:txBody>
          <a:bodyPr>
            <a:normAutofit fontScale="90000"/>
          </a:bodyPr>
          <a:lstStyle/>
          <a:p>
            <a:r>
              <a:rPr lang="en-US" b="1">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rPr>
              <a:t>References and resources (contd.)</a:t>
            </a:r>
          </a:p>
        </p:txBody>
      </p:sp>
      <p:sp>
        <p:nvSpPr>
          <p:cNvPr id="3" name="Content Placeholder 2">
            <a:extLst>
              <a:ext uri="{FF2B5EF4-FFF2-40B4-BE49-F238E27FC236}">
                <a16:creationId xmlns:a16="http://schemas.microsoft.com/office/drawing/2014/main" id="{2F4F44C4-4AEB-4637-8BF9-75FE6AF23470}"/>
              </a:ext>
            </a:extLst>
          </p:cNvPr>
          <p:cNvSpPr>
            <a:spLocks noGrp="1"/>
          </p:cNvSpPr>
          <p:nvPr>
            <p:ph idx="1"/>
          </p:nvPr>
        </p:nvSpPr>
        <p:spPr>
          <a:xfrm>
            <a:off x="1083904" y="1943819"/>
            <a:ext cx="9905998" cy="4350589"/>
          </a:xfrm>
        </p:spPr>
        <p:txBody>
          <a:bodyPr vert="horz" lIns="91440" tIns="45720" rIns="91440" bIns="45720" rtlCol="0" anchor="ctr">
            <a:noAutofit/>
          </a:bodyPr>
          <a:lstStyle/>
          <a:p>
            <a:pPr>
              <a:buClr>
                <a:srgbClr val="FFFFFF"/>
              </a:buClr>
            </a:pPr>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Formula for Volatility was taken from </a:t>
            </a:r>
            <a:r>
              <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a:t>
            </a:r>
            <a:r>
              <a:rPr lang="en-US" u="sng">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hlinkClick r:id="rId2"/>
              </a:rPr>
              <a:t>http://techflare.blog/how-to-calculate-historical-volatility-and-sharpe-ratio-in-python/</a:t>
            </a:r>
            <a:r>
              <a:rPr lang="en-US" u="sng">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rPr>
              <a:t> ]</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r>
              <a:rPr lang="en-US" u="sng">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hlinkClick r:id="rId3"/>
              </a:rPr>
              <a:t>https://www.investopedia.com/articles/technical/02/010702.asp</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r>
              <a:rPr lang="en-US" u="sng">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hlinkClick r:id="rId4"/>
              </a:rPr>
              <a:t>https://quantivity.wordpress.com/2011/02/21/why-log-returns/</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r>
              <a:rPr lang="en-US" u="sng">
                <a:effectLst>
                  <a:glow rad="38100">
                    <a:prstClr val="black">
                      <a:lumMod val="50000"/>
                      <a:lumOff val="50000"/>
                      <a:alpha val="20000"/>
                    </a:prstClr>
                  </a:glow>
                  <a:outerShdw blurRad="44450" dist="12700" dir="13860000" algn="tl" rotWithShape="0">
                    <a:srgbClr val="000000">
                      <a:alpha val="20000"/>
                    </a:srgbClr>
                  </a:outerShdw>
                </a:effectLst>
                <a:latin typeface="Arial Black"/>
                <a:ea typeface="+mn-lt"/>
                <a:cs typeface="+mn-lt"/>
                <a:hlinkClick r:id="rId5"/>
              </a:rPr>
              <a:t>https://economictimes.indiatimes.com/markets/stocks/news/5-reasons-why-bitcoin-cryptocurrency-prices-are-on-the-rise/articleshow/80764149.cms?from=mdr</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Clr>
                <a:srgbClr val="FFFFFF"/>
              </a:buClr>
            </a:pP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p:txBody>
      </p:sp>
      <p:pic>
        <p:nvPicPr>
          <p:cNvPr id="5" name="Picture 4" descr="A picture containing text&#10;&#10;Description automatically generated">
            <a:extLst>
              <a:ext uri="{FF2B5EF4-FFF2-40B4-BE49-F238E27FC236}">
                <a16:creationId xmlns:a16="http://schemas.microsoft.com/office/drawing/2014/main" id="{05A05D01-E717-4F31-A5A9-C96E2C8728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1" y="2477"/>
            <a:ext cx="2719373" cy="109519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C7C2938B-2E4D-4D6D-AF6C-4787B0DD35F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94364" y="5828535"/>
            <a:ext cx="1892438" cy="926182"/>
          </a:xfrm>
          <a:prstGeom prst="rect">
            <a:avLst/>
          </a:prstGeom>
        </p:spPr>
      </p:pic>
    </p:spTree>
    <p:extLst>
      <p:ext uri="{BB962C8B-B14F-4D97-AF65-F5344CB8AC3E}">
        <p14:creationId xmlns:p14="http://schemas.microsoft.com/office/powerpoint/2010/main" val="21508886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B94616-86C5-49D3-BE6E-1601D80284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0440" y="5224687"/>
            <a:ext cx="2898853" cy="1429389"/>
          </a:xfrm>
          <a:prstGeom prst="rect">
            <a:avLst/>
          </a:prstGeom>
        </p:spPr>
      </p:pic>
      <p:pic>
        <p:nvPicPr>
          <p:cNvPr id="5" name="Picture 4">
            <a:extLst>
              <a:ext uri="{FF2B5EF4-FFF2-40B4-BE49-F238E27FC236}">
                <a16:creationId xmlns:a16="http://schemas.microsoft.com/office/drawing/2014/main" id="{E6F8E1E7-B407-4EFD-B904-0B5D8C592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4745"/>
            <a:ext cx="4980255" cy="2213447"/>
          </a:xfrm>
          <a:prstGeom prst="rect">
            <a:avLst/>
          </a:prstGeom>
        </p:spPr>
      </p:pic>
      <p:sp>
        <p:nvSpPr>
          <p:cNvPr id="6" name="Title 1">
            <a:extLst>
              <a:ext uri="{FF2B5EF4-FFF2-40B4-BE49-F238E27FC236}">
                <a16:creationId xmlns:a16="http://schemas.microsoft.com/office/drawing/2014/main" id="{18997020-2BF6-4669-8443-E4C4500DF997}"/>
              </a:ext>
            </a:extLst>
          </p:cNvPr>
          <p:cNvSpPr txBox="1"/>
          <p:nvPr/>
        </p:nvSpPr>
        <p:spPr>
          <a:xfrm>
            <a:off x="2491016" y="3027107"/>
            <a:ext cx="7273999" cy="896813"/>
          </a:xfrm>
          <a:prstGeom prst="rect">
            <a:avLst/>
          </a:prstGeom>
        </p:spPr>
        <p:txBody>
          <a:bodyPr lIns="91440" tIns="45720" rIns="91440" bIns="45720" anchor="t"/>
          <a:lstStyle>
            <a:defPPr>
              <a:defRPr lang="en-US"/>
            </a:defPPr>
            <a:lvl1pPr marL="0"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algn="ctr"/>
            <a:r>
              <a:rPr lang="en-US" sz="6000" b="1">
                <a:solidFill>
                  <a:schemeClr val="accent4"/>
                </a:solidFill>
                <a:latin typeface="Arial Rounded MT Bold"/>
              </a:rPr>
              <a:t>Thank You</a:t>
            </a:r>
            <a:endParaRPr lang="en-IN" sz="6000">
              <a:solidFill>
                <a:schemeClr val="accent4"/>
              </a:solidFill>
              <a:effectLst>
                <a:glow rad="38100">
                  <a:prstClr val="black">
                    <a:lumMod val="65000"/>
                    <a:lumOff val="35000"/>
                    <a:alpha val="40000"/>
                  </a:prstClr>
                </a:glow>
                <a:outerShdw blurRad="28575" dist="38100" dir="14040000" algn="tl" rotWithShape="0">
                  <a:srgbClr val="000000">
                    <a:alpha val="25000"/>
                  </a:srgbClr>
                </a:outerShdw>
              </a:effectLst>
              <a:latin typeface="Arial Rounded MT Bold"/>
            </a:endParaRPr>
          </a:p>
        </p:txBody>
      </p:sp>
    </p:spTree>
    <p:extLst>
      <p:ext uri="{BB962C8B-B14F-4D97-AF65-F5344CB8AC3E}">
        <p14:creationId xmlns:p14="http://schemas.microsoft.com/office/powerpoint/2010/main" val="4367021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6A533-1908-4976-A196-2D5C03BABF78}"/>
              </a:ext>
            </a:extLst>
          </p:cNvPr>
          <p:cNvSpPr>
            <a:spLocks noGrp="1"/>
          </p:cNvSpPr>
          <p:nvPr>
            <p:ph type="title"/>
          </p:nvPr>
        </p:nvSpPr>
        <p:spPr>
          <a:xfrm>
            <a:off x="1180684" y="1113901"/>
            <a:ext cx="7273999" cy="896813"/>
          </a:xfrm>
        </p:spPr>
        <p:txBody>
          <a:bodyPr/>
          <a:lstStyle/>
          <a:p>
            <a:r>
              <a:rPr lang="en-US" b="1">
                <a:solidFill>
                  <a:schemeClr val="accent4"/>
                </a:solidFill>
                <a:latin typeface="Castellar" panose="020A0402060406010301" pitchFamily="18" charset="0"/>
              </a:rPr>
              <a:t>Problem statement</a:t>
            </a:r>
            <a:endParaRPr lang="en-IN" b="1">
              <a:solidFill>
                <a:schemeClr val="accent4"/>
              </a:solidFill>
            </a:endParaRPr>
          </a:p>
        </p:txBody>
      </p:sp>
      <p:sp>
        <p:nvSpPr>
          <p:cNvPr id="5" name="Content Placeholder 2">
            <a:extLst>
              <a:ext uri="{FF2B5EF4-FFF2-40B4-BE49-F238E27FC236}">
                <a16:creationId xmlns:a16="http://schemas.microsoft.com/office/drawing/2014/main" id="{6D35E2D5-99F3-41C2-BE6C-346FBF2180A4}"/>
              </a:ext>
            </a:extLst>
          </p:cNvPr>
          <p:cNvSpPr>
            <a:spLocks noGrp="1"/>
          </p:cNvSpPr>
          <p:nvPr>
            <p:ph idx="1"/>
          </p:nvPr>
        </p:nvSpPr>
        <p:spPr>
          <a:xfrm>
            <a:off x="1180684" y="1139414"/>
            <a:ext cx="8946541" cy="4195481"/>
          </a:xfrm>
        </p:spPr>
        <p:txBody>
          <a:bodyPr>
            <a:normAutofit/>
          </a:bodyPr>
          <a:lstStyle/>
          <a:p>
            <a:pPr marL="0" indent="0" fontAlgn="base">
              <a:buNone/>
            </a:pPr>
            <a:r>
              <a:rPr lang="en-US" b="1">
                <a:solidFill>
                  <a:schemeClr val="tx1"/>
                </a:solidFill>
              </a:rPr>
              <a:t>Cryptocurrencies like Bitcoin, Ethereum and others gained a lot of attention in 2017 when they reached new heights, Whereas Dogecoin gained attention in 2021. Cryptocurrencies are volatile as there is speculation whether they are good investment or not. Given the high variance in prices, can data and statistical analytics methods can be used to understand the market dynamics?</a:t>
            </a:r>
          </a:p>
        </p:txBody>
      </p:sp>
      <p:pic>
        <p:nvPicPr>
          <p:cNvPr id="6" name="Picture 5">
            <a:extLst>
              <a:ext uri="{FF2B5EF4-FFF2-40B4-BE49-F238E27FC236}">
                <a16:creationId xmlns:a16="http://schemas.microsoft.com/office/drawing/2014/main" id="{586BF501-EC49-4CDB-8F77-4DB25F307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2635" y="5584882"/>
            <a:ext cx="2440613" cy="1201099"/>
          </a:xfrm>
          <a:prstGeom prst="rect">
            <a:avLst/>
          </a:prstGeom>
        </p:spPr>
      </p:pic>
      <p:pic>
        <p:nvPicPr>
          <p:cNvPr id="7" name="Picture 6">
            <a:extLst>
              <a:ext uri="{FF2B5EF4-FFF2-40B4-BE49-F238E27FC236}">
                <a16:creationId xmlns:a16="http://schemas.microsoft.com/office/drawing/2014/main" id="{ABB45214-120A-46A2-BB48-E460BF4535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25440550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143000"/>
            <a:ext cx="9905998" cy="5536473"/>
          </a:xfrm>
        </p:spPr>
        <p:txBody>
          <a:bodyPr/>
          <a:lstStyle/>
          <a:p>
            <a:pPr marL="0" indent="0">
              <a:buNone/>
            </a:pPr>
            <a:r>
              <a:rPr lang="en-IN" sz="3200" b="1" cap="all" dirty="0">
                <a:ln w="3175" cmpd="sng">
                  <a:noFill/>
                </a:ln>
                <a:solidFill>
                  <a:schemeClr val="accent4"/>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High level project goal</a:t>
            </a:r>
          </a:p>
          <a:p>
            <a:pPr marL="0" indent="0">
              <a:buNone/>
            </a:pPr>
            <a:endParaRPr lang="en-IN" sz="3200" b="1" cap="all" dirty="0">
              <a:ln w="3175" cmpd="sng">
                <a:noFill/>
              </a:ln>
              <a:solidFill>
                <a:schemeClr val="accent4"/>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a:p>
            <a:r>
              <a:rPr lang="en-IN" b="1" dirty="0">
                <a:solidFill>
                  <a:schemeClr val="tx1"/>
                </a:solidFill>
              </a:rPr>
              <a:t>Analyse the trading data of cryptocurrencies using traditional and statistical metrics.</a:t>
            </a:r>
          </a:p>
          <a:p>
            <a:r>
              <a:rPr lang="en-IN" b="1" dirty="0">
                <a:solidFill>
                  <a:schemeClr val="tx1"/>
                </a:solidFill>
              </a:rPr>
              <a:t>Compare cryptocurrency with other markets and check volatility between the two.</a:t>
            </a:r>
          </a:p>
          <a:p>
            <a:r>
              <a:rPr lang="en-IN" b="1" dirty="0">
                <a:solidFill>
                  <a:schemeClr val="tx1"/>
                </a:solidFill>
              </a:rPr>
              <a:t>Analyse the energy consumption of mining bitcoin with energy consumption of different countries.</a:t>
            </a:r>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5168D734-35A1-499E-926A-93F83C74D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pic>
        <p:nvPicPr>
          <p:cNvPr id="5" name="Picture 4">
            <a:extLst>
              <a:ext uri="{FF2B5EF4-FFF2-40B4-BE49-F238E27FC236}">
                <a16:creationId xmlns:a16="http://schemas.microsoft.com/office/drawing/2014/main" id="{8A807497-4642-437F-AE2D-CE7351FB8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635" y="5584882"/>
            <a:ext cx="2440613" cy="1201099"/>
          </a:xfrm>
          <a:prstGeom prst="rect">
            <a:avLst/>
          </a:prstGeom>
        </p:spPr>
      </p:pic>
    </p:spTree>
    <p:extLst>
      <p:ext uri="{BB962C8B-B14F-4D97-AF65-F5344CB8AC3E}">
        <p14:creationId xmlns:p14="http://schemas.microsoft.com/office/powerpoint/2010/main" val="1671467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9CA1BA-1744-4327-89AB-6C4101FB77A5}"/>
              </a:ext>
            </a:extLst>
          </p:cNvPr>
          <p:cNvSpPr>
            <a:spLocks noGrp="1"/>
          </p:cNvSpPr>
          <p:nvPr>
            <p:ph type="title"/>
          </p:nvPr>
        </p:nvSpPr>
        <p:spPr>
          <a:xfrm>
            <a:off x="1138479" y="1184241"/>
            <a:ext cx="9795463" cy="896813"/>
          </a:xfrm>
        </p:spPr>
        <p:txBody>
          <a:bodyPr>
            <a:normAutofit fontScale="90000"/>
          </a:bodyPr>
          <a:lstStyle/>
          <a:p>
            <a:r>
              <a:rPr lang="en-US" b="1">
                <a:solidFill>
                  <a:schemeClr val="accent4"/>
                </a:solidFill>
                <a:latin typeface="Castellar" panose="020A0402060406010301" pitchFamily="18" charset="0"/>
              </a:rPr>
              <a:t>Questions Our Project Would Answer</a:t>
            </a:r>
            <a:endParaRPr lang="en-IN" b="1">
              <a:solidFill>
                <a:schemeClr val="accent4"/>
              </a:solidFill>
            </a:endParaRPr>
          </a:p>
        </p:txBody>
      </p:sp>
      <p:sp>
        <p:nvSpPr>
          <p:cNvPr id="5" name="Content Placeholder 2">
            <a:extLst>
              <a:ext uri="{FF2B5EF4-FFF2-40B4-BE49-F238E27FC236}">
                <a16:creationId xmlns:a16="http://schemas.microsoft.com/office/drawing/2014/main" id="{81D26CFD-99DC-42A3-9C4E-E88D1E3CC08A}"/>
              </a:ext>
            </a:extLst>
          </p:cNvPr>
          <p:cNvSpPr>
            <a:spLocks noGrp="1"/>
          </p:cNvSpPr>
          <p:nvPr>
            <p:ph idx="1"/>
          </p:nvPr>
        </p:nvSpPr>
        <p:spPr>
          <a:xfrm>
            <a:off x="1215853" y="2110152"/>
            <a:ext cx="9433390" cy="4375053"/>
          </a:xfrm>
        </p:spPr>
        <p:txBody>
          <a:bodyPr>
            <a:normAutofit/>
          </a:bodyPr>
          <a:lstStyle/>
          <a:p>
            <a:pPr marL="0" indent="0" fontAlgn="base">
              <a:buNone/>
            </a:pPr>
            <a:r>
              <a:rPr lang="en-US" sz="2000" b="1">
                <a:solidFill>
                  <a:schemeClr val="tx1"/>
                </a:solidFill>
              </a:rPr>
              <a:t>1) Why bitcoin became famous and what heights did it reached during its peak? </a:t>
            </a:r>
          </a:p>
          <a:p>
            <a:pPr marL="0" indent="0" fontAlgn="base">
              <a:buNone/>
            </a:pPr>
            <a:r>
              <a:rPr lang="en-US" sz="2000" b="1">
                <a:solidFill>
                  <a:schemeClr val="tx1"/>
                </a:solidFill>
              </a:rPr>
              <a:t>2) Are other Cryptocurrencies prices dependent on Bitcoin, are the major peaks and crashes co-related? </a:t>
            </a:r>
          </a:p>
          <a:p>
            <a:pPr marL="0" indent="0" fontAlgn="base">
              <a:buNone/>
            </a:pPr>
            <a:r>
              <a:rPr lang="en-US" sz="2000" b="1">
                <a:solidFill>
                  <a:schemeClr val="tx1"/>
                </a:solidFill>
              </a:rPr>
              <a:t>3) What is expected ROI (Return on Investment) when investing in Cryptocurrencies for a long term? How did Dogecoin which started as joke and ended up being worth half billion dollars? Did Twitter influence it? </a:t>
            </a:r>
          </a:p>
          <a:p>
            <a:pPr marL="0" indent="0" fontAlgn="base">
              <a:buNone/>
            </a:pPr>
            <a:r>
              <a:rPr lang="en-US" sz="2000" b="1">
                <a:solidFill>
                  <a:schemeClr val="tx1"/>
                </a:solidFill>
              </a:rPr>
              <a:t>4) How volatile is Bitcoin compared to gold? Does investing in volatile cryptocurrency really good investment? </a:t>
            </a:r>
          </a:p>
          <a:p>
            <a:pPr marL="0" indent="0" fontAlgn="base">
              <a:buNone/>
            </a:pPr>
            <a:r>
              <a:rPr lang="en-US" sz="2000" b="1">
                <a:solidFill>
                  <a:schemeClr val="tx1"/>
                </a:solidFill>
              </a:rPr>
              <a:t>5) How mining Bitcoin is costing us in terms of electricity consumption? </a:t>
            </a:r>
          </a:p>
          <a:p>
            <a:pPr fontAlgn="base"/>
            <a:endParaRPr lang="en-US">
              <a:solidFill>
                <a:schemeClr val="tx1"/>
              </a:solidFill>
            </a:endParaRPr>
          </a:p>
        </p:txBody>
      </p:sp>
      <p:pic>
        <p:nvPicPr>
          <p:cNvPr id="6" name="Picture 5">
            <a:extLst>
              <a:ext uri="{FF2B5EF4-FFF2-40B4-BE49-F238E27FC236}">
                <a16:creationId xmlns:a16="http://schemas.microsoft.com/office/drawing/2014/main" id="{77C3D914-128D-4ECA-8E61-7BEE6F88B5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2635" y="5584882"/>
            <a:ext cx="2440613" cy="1201099"/>
          </a:xfrm>
          <a:prstGeom prst="rect">
            <a:avLst/>
          </a:prstGeom>
        </p:spPr>
      </p:pic>
      <p:pic>
        <p:nvPicPr>
          <p:cNvPr id="7" name="Picture 6">
            <a:extLst>
              <a:ext uri="{FF2B5EF4-FFF2-40B4-BE49-F238E27FC236}">
                <a16:creationId xmlns:a16="http://schemas.microsoft.com/office/drawing/2014/main" id="{8429808D-3359-446D-B74A-AFD4D27B20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32193717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E24704-BB96-4BEE-9840-40281211A8A3}"/>
              </a:ext>
            </a:extLst>
          </p:cNvPr>
          <p:cNvSpPr>
            <a:spLocks noGrp="1"/>
          </p:cNvSpPr>
          <p:nvPr>
            <p:ph type="title"/>
          </p:nvPr>
        </p:nvSpPr>
        <p:spPr>
          <a:xfrm>
            <a:off x="1209439" y="826354"/>
            <a:ext cx="7273999" cy="896813"/>
          </a:xfrm>
        </p:spPr>
        <p:txBody>
          <a:bodyPr/>
          <a:lstStyle/>
          <a:p>
            <a:r>
              <a:rPr lang="en-US" b="1">
                <a:solidFill>
                  <a:schemeClr val="accent4"/>
                </a:solidFill>
              </a:rPr>
              <a:t>Dataset</a:t>
            </a:r>
            <a:endParaRPr lang="en-IN" b="1">
              <a:solidFill>
                <a:schemeClr val="accent4"/>
              </a:solidFill>
            </a:endParaRPr>
          </a:p>
        </p:txBody>
      </p:sp>
      <p:sp>
        <p:nvSpPr>
          <p:cNvPr id="7" name="Content Placeholder 2">
            <a:extLst>
              <a:ext uri="{FF2B5EF4-FFF2-40B4-BE49-F238E27FC236}">
                <a16:creationId xmlns:a16="http://schemas.microsoft.com/office/drawing/2014/main" id="{554CD237-E9EB-4693-8B0B-9F7AB9588336}"/>
              </a:ext>
            </a:extLst>
          </p:cNvPr>
          <p:cNvSpPr>
            <a:spLocks noGrp="1"/>
          </p:cNvSpPr>
          <p:nvPr>
            <p:ph idx="1"/>
          </p:nvPr>
        </p:nvSpPr>
        <p:spPr>
          <a:xfrm>
            <a:off x="1215853" y="1730322"/>
            <a:ext cx="8946541" cy="4236584"/>
          </a:xfrm>
        </p:spPr>
        <p:txBody>
          <a:bodyPr>
            <a:normAutofit/>
          </a:bodyPr>
          <a:lstStyle/>
          <a:p>
            <a:pPr fontAlgn="base"/>
            <a:r>
              <a:rPr lang="en-US" sz="2000" b="1" dirty="0">
                <a:solidFill>
                  <a:schemeClr val="tx1"/>
                </a:solidFill>
                <a:latin typeface="Arial Black"/>
              </a:rPr>
              <a:t>Our dataset is collected from a Cryptocurrency exchange known as Gemini and for Dogecoin and NYSE (New York Stock Exchange) dataset we have used Yahoo Finance. </a:t>
            </a:r>
            <a:endParaRPr lang="en-US" sz="2000" b="1"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fontAlgn="base"/>
            <a:r>
              <a:rPr lang="en-US" sz="2000" b="1" u="sng" dirty="0">
                <a:solidFill>
                  <a:schemeClr val="accent6"/>
                </a:solidFill>
                <a:latin typeface="Arial Black"/>
                <a:hlinkClick r:id="rId2">
                  <a:extLst>
                    <a:ext uri="{A12FA001-AC4F-418D-AE19-62706E023703}">
                      <ahyp:hlinkClr xmlns:ahyp="http://schemas.microsoft.com/office/drawing/2018/hyperlinkcolor" val="tx"/>
                    </a:ext>
                  </a:extLst>
                </a:hlinkClick>
              </a:rPr>
              <a:t>Gemini Exchange Link</a:t>
            </a:r>
            <a:r>
              <a:rPr lang="en-US" sz="2000" b="1" dirty="0">
                <a:solidFill>
                  <a:schemeClr val="accent6"/>
                </a:solidFill>
                <a:latin typeface="Arial Black"/>
              </a:rPr>
              <a:t> </a:t>
            </a:r>
            <a:endParaRPr lang="en-US" sz="2000" b="1" dirty="0">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fontAlgn="base"/>
            <a:r>
              <a:rPr lang="en-US" sz="2000" b="1" u="sng" dirty="0" err="1">
                <a:solidFill>
                  <a:schemeClr val="accent6"/>
                </a:solidFill>
                <a:latin typeface="Arial Black"/>
                <a:hlinkClick r:id="rId3">
                  <a:extLst>
                    <a:ext uri="{A12FA001-AC4F-418D-AE19-62706E023703}">
                      <ahyp:hlinkClr xmlns:ahyp="http://schemas.microsoft.com/office/drawing/2018/hyperlinkcolor" val="tx"/>
                    </a:ext>
                  </a:extLst>
                </a:hlinkClick>
              </a:rPr>
              <a:t>DogeCoin</a:t>
            </a:r>
            <a:r>
              <a:rPr lang="en-US" sz="2000" b="1" u="sng" dirty="0">
                <a:solidFill>
                  <a:schemeClr val="accent6"/>
                </a:solidFill>
                <a:latin typeface="Arial Black"/>
                <a:hlinkClick r:id="rId3">
                  <a:extLst>
                    <a:ext uri="{A12FA001-AC4F-418D-AE19-62706E023703}">
                      <ahyp:hlinkClr xmlns:ahyp="http://schemas.microsoft.com/office/drawing/2018/hyperlinkcolor" val="tx"/>
                    </a:ext>
                  </a:extLst>
                </a:hlinkClick>
              </a:rPr>
              <a:t> Data By Yahoo Finance</a:t>
            </a:r>
            <a:endParaRPr lang="en-US" sz="2000" b="1" u="sng" dirty="0">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Clr>
                <a:srgbClr val="FFFFFF"/>
              </a:buClr>
            </a:pPr>
            <a:r>
              <a:rPr lang="en-US" b="1" u="sng" dirty="0">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rPr>
              <a:t>NYSE Exchange Data By Yahoo Finance</a:t>
            </a:r>
          </a:p>
          <a:p>
            <a:pPr>
              <a:buClr>
                <a:srgbClr val="FFFFFF"/>
              </a:buClr>
            </a:pPr>
            <a:r>
              <a:rPr lang="en-US" b="1" u="sng" dirty="0">
                <a:solidFill>
                  <a:schemeClr val="accent6"/>
                </a:solidFill>
                <a:latin typeface="Arial Black" panose="020B0A04020102020204" pitchFamily="34" charset="0"/>
                <a:hlinkClick r:id="rId4">
                  <a:extLst>
                    <a:ext uri="{A12FA001-AC4F-418D-AE19-62706E023703}">
                      <ahyp:hlinkClr xmlns:ahyp="http://schemas.microsoft.com/office/drawing/2018/hyperlinkcolor" val="tx"/>
                    </a:ext>
                  </a:extLst>
                </a:hlinkClick>
              </a:rPr>
              <a:t>Bitcoin Energy Consumption Data By </a:t>
            </a:r>
            <a:r>
              <a:rPr lang="en-US" b="1" u="sng" dirty="0" err="1">
                <a:solidFill>
                  <a:schemeClr val="accent6"/>
                </a:solidFill>
                <a:latin typeface="Arial Black" panose="020B0A04020102020204" pitchFamily="34" charset="0"/>
                <a:hlinkClick r:id="rId4">
                  <a:extLst>
                    <a:ext uri="{A12FA001-AC4F-418D-AE19-62706E023703}">
                      <ahyp:hlinkClr xmlns:ahyp="http://schemas.microsoft.com/office/drawing/2018/hyperlinkcolor" val="tx"/>
                    </a:ext>
                  </a:extLst>
                </a:hlinkClick>
              </a:rPr>
              <a:t>Digiconomist</a:t>
            </a:r>
            <a:endParaRPr lang="en-US" b="1" u="sng" dirty="0">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panose="020B0A04020102020204" pitchFamily="34" charset="0"/>
            </a:endParaRPr>
          </a:p>
          <a:p>
            <a:pPr>
              <a:buClr>
                <a:srgbClr val="FFFFFF"/>
              </a:buClr>
            </a:pPr>
            <a:r>
              <a:rPr lang="en-US" b="1" u="sng" dirty="0">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hlinkClick r:id="rId5">
                  <a:extLst>
                    <a:ext uri="{A12FA001-AC4F-418D-AE19-62706E023703}">
                      <ahyp:hlinkClr xmlns:ahyp="http://schemas.microsoft.com/office/drawing/2018/hyperlinkcolor" val="tx"/>
                    </a:ext>
                  </a:extLst>
                </a:hlinkClick>
              </a:rPr>
              <a:t>Banks Market capital by </a:t>
            </a:r>
            <a:r>
              <a:rPr lang="en-US" b="1" u="sng" dirty="0" err="1">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hlinkClick r:id="rId5">
                  <a:extLst>
                    <a:ext uri="{A12FA001-AC4F-418D-AE19-62706E023703}">
                      <ahyp:hlinkClr xmlns:ahyp="http://schemas.microsoft.com/office/drawing/2018/hyperlinkcolor" val="tx"/>
                    </a:ext>
                  </a:extLst>
                </a:hlinkClick>
              </a:rPr>
              <a:t>relbanks</a:t>
            </a:r>
            <a:endParaRPr lang="en-US" b="1" u="sng" dirty="0">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hlinkClick r:id="rId5">
                <a:extLst>
                  <a:ext uri="{A12FA001-AC4F-418D-AE19-62706E023703}">
                    <ahyp:hlinkClr xmlns:ahyp="http://schemas.microsoft.com/office/drawing/2018/hyperlinkcolor" val="tx"/>
                  </a:ext>
                </a:extLst>
              </a:hlinkClick>
            </a:endParaRPr>
          </a:p>
          <a:p>
            <a:pPr fontAlgn="base"/>
            <a:r>
              <a:rPr lang="en-US" b="1" u="sng" dirty="0">
                <a:solidFill>
                  <a:schemeClr val="accent6"/>
                </a:solidFill>
                <a:latin typeface="Arial Black"/>
                <a:hlinkClick r:id="rId6">
                  <a:extLst>
                    <a:ext uri="{A12FA001-AC4F-418D-AE19-62706E023703}">
                      <ahyp:hlinkClr xmlns:ahyp="http://schemas.microsoft.com/office/drawing/2018/hyperlinkcolor" val="tx"/>
                    </a:ext>
                  </a:extLst>
                </a:hlinkClick>
              </a:rPr>
              <a:t>Cryptocurrency market capital by yahoo finance</a:t>
            </a:r>
            <a:endParaRPr lang="en-US" b="1" u="sng" dirty="0">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a:p>
            <a:pPr>
              <a:buClr>
                <a:srgbClr val="FFFFFF"/>
              </a:buClr>
            </a:pPr>
            <a:r>
              <a:rPr lang="en-US" b="1" u="sng" dirty="0">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hlinkClick r:id="rId7">
                  <a:extLst>
                    <a:ext uri="{A12FA001-AC4F-418D-AE19-62706E023703}">
                      <ahyp:hlinkClr xmlns:ahyp="http://schemas.microsoft.com/office/drawing/2018/hyperlinkcolor" val="tx"/>
                    </a:ext>
                  </a:extLst>
                </a:hlinkClick>
              </a:rPr>
              <a:t>Gold Market Dataset By Yahoo Finance</a:t>
            </a:r>
            <a:endParaRPr lang="en-US" b="1" u="sng" dirty="0">
              <a:solidFill>
                <a:schemeClr val="accent6"/>
              </a:solidFill>
              <a:effectLst>
                <a:glow rad="38100">
                  <a:prstClr val="black">
                    <a:lumMod val="50000"/>
                    <a:lumOff val="50000"/>
                    <a:alpha val="20000"/>
                  </a:prstClr>
                </a:glow>
                <a:outerShdw blurRad="44450" dist="12700" dir="13860000" algn="tl" rotWithShape="0">
                  <a:srgbClr val="000000">
                    <a:alpha val="20000"/>
                  </a:srgbClr>
                </a:outerShdw>
              </a:effectLst>
              <a:latin typeface="Arial Black"/>
            </a:endParaRPr>
          </a:p>
        </p:txBody>
      </p:sp>
      <p:pic>
        <p:nvPicPr>
          <p:cNvPr id="8" name="Picture 7">
            <a:extLst>
              <a:ext uri="{FF2B5EF4-FFF2-40B4-BE49-F238E27FC236}">
                <a16:creationId xmlns:a16="http://schemas.microsoft.com/office/drawing/2014/main" id="{A7FCF4B6-1FA1-469B-A909-7936D77EF9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2635" y="5584882"/>
            <a:ext cx="2440613" cy="1201099"/>
          </a:xfrm>
          <a:prstGeom prst="rect">
            <a:avLst/>
          </a:prstGeom>
        </p:spPr>
      </p:pic>
      <p:pic>
        <p:nvPicPr>
          <p:cNvPr id="9" name="Picture 8">
            <a:extLst>
              <a:ext uri="{FF2B5EF4-FFF2-40B4-BE49-F238E27FC236}">
                <a16:creationId xmlns:a16="http://schemas.microsoft.com/office/drawing/2014/main" id="{06A00517-0FEC-43F5-BC40-B0A99B07854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135" y="-112540"/>
            <a:ext cx="2949410" cy="1310849"/>
          </a:xfrm>
          <a:prstGeom prst="rect">
            <a:avLst/>
          </a:prstGeom>
        </p:spPr>
      </p:pic>
    </p:spTree>
    <p:extLst>
      <p:ext uri="{BB962C8B-B14F-4D97-AF65-F5344CB8AC3E}">
        <p14:creationId xmlns:p14="http://schemas.microsoft.com/office/powerpoint/2010/main" val="24439853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1C2E-B2B7-4EDD-B927-D6BC3AB4E76E}"/>
              </a:ext>
            </a:extLst>
          </p:cNvPr>
          <p:cNvSpPr>
            <a:spLocks noGrp="1"/>
          </p:cNvSpPr>
          <p:nvPr>
            <p:ph type="title"/>
          </p:nvPr>
        </p:nvSpPr>
        <p:spPr>
          <a:xfrm>
            <a:off x="1131474" y="1030356"/>
            <a:ext cx="9905998" cy="457200"/>
          </a:xfrm>
        </p:spPr>
        <p:txBody>
          <a:bodyPr>
            <a:normAutofit fontScale="90000"/>
          </a:bodyPr>
          <a:lstStyle/>
          <a:p>
            <a:r>
              <a:rPr lang="en-US" b="1" dirty="0" err="1">
                <a:solidFill>
                  <a:schemeClr val="accent4"/>
                </a:solidFill>
                <a:latin typeface="Castellar" panose="020A0402060406010301" pitchFamily="18" charset="0"/>
              </a:rPr>
              <a:t>eDA</a:t>
            </a:r>
            <a:endParaRPr lang="en-US" dirty="0"/>
          </a:p>
        </p:txBody>
      </p:sp>
      <p:sp>
        <p:nvSpPr>
          <p:cNvPr id="3" name="Content Placeholder 2">
            <a:extLst>
              <a:ext uri="{FF2B5EF4-FFF2-40B4-BE49-F238E27FC236}">
                <a16:creationId xmlns:a16="http://schemas.microsoft.com/office/drawing/2014/main" id="{2F4F44C4-4AEB-4637-8BF9-75FE6AF23470}"/>
              </a:ext>
            </a:extLst>
          </p:cNvPr>
          <p:cNvSpPr>
            <a:spLocks noGrp="1"/>
          </p:cNvSpPr>
          <p:nvPr>
            <p:ph idx="1"/>
          </p:nvPr>
        </p:nvSpPr>
        <p:spPr>
          <a:xfrm>
            <a:off x="1111596" y="1103244"/>
            <a:ext cx="9905998" cy="4724400"/>
          </a:xfrm>
        </p:spPr>
        <p:txBody>
          <a:bodyPr>
            <a:normAutofit/>
          </a:bodyPr>
          <a:lstStyle/>
          <a:p>
            <a:r>
              <a:rPr lang="en-US" b="1">
                <a:solidFill>
                  <a:srgbClr val="FF0000"/>
                </a:solidFill>
              </a:rPr>
              <a:t>We have used 11 datasets in our project, from which 6 are related to cryptocurrencies, 2 are for energy consumptions for countries and bitcoin mining and a dataset for banks market capital in year 2017.</a:t>
            </a:r>
          </a:p>
          <a:p>
            <a:r>
              <a:rPr lang="en-US" b="1"/>
              <a:t>Vol. column of btc, eth and doge have “K”, “M”, “B” which makes the values invalid for analysis, Market Cap column in banks data is in Billions and needs correction which we will do in later stage. Date of information column is irrelevant and region should be converted to category data type to reduce space.</a:t>
            </a:r>
          </a:p>
          <a:p>
            <a:r>
              <a:rPr lang="en-US" b="1"/>
              <a:t> energy consumption for bitcoin has estimated and minimum units per year in (Twh) which should be converted into (wh) per year for comparison sake. </a:t>
            </a:r>
          </a:p>
          <a:p>
            <a:r>
              <a:rPr lang="en-US" b="1"/>
              <a:t>Stocks of s&amp;p500 and dji, btc, eth and doge 1 year market capital dataset needs no correction.</a:t>
            </a:r>
          </a:p>
        </p:txBody>
      </p:sp>
      <p:pic>
        <p:nvPicPr>
          <p:cNvPr id="4" name="Picture 3">
            <a:extLst>
              <a:ext uri="{FF2B5EF4-FFF2-40B4-BE49-F238E27FC236}">
                <a16:creationId xmlns:a16="http://schemas.microsoft.com/office/drawing/2014/main" id="{29C4517E-8CFE-4FA3-AC7E-34CF901E3E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1893"/>
            <a:ext cx="2688509" cy="1194893"/>
          </a:xfrm>
          <a:prstGeom prst="rect">
            <a:avLst/>
          </a:prstGeom>
        </p:spPr>
      </p:pic>
      <p:pic>
        <p:nvPicPr>
          <p:cNvPr id="5" name="Picture 4">
            <a:extLst>
              <a:ext uri="{FF2B5EF4-FFF2-40B4-BE49-F238E27FC236}">
                <a16:creationId xmlns:a16="http://schemas.microsoft.com/office/drawing/2014/main" id="{E88F5C7A-2713-4015-9B5F-58B6185927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4516" y="5883964"/>
            <a:ext cx="1883987" cy="927167"/>
          </a:xfrm>
          <a:prstGeom prst="rect">
            <a:avLst/>
          </a:prstGeom>
        </p:spPr>
      </p:pic>
    </p:spTree>
    <p:extLst>
      <p:ext uri="{BB962C8B-B14F-4D97-AF65-F5344CB8AC3E}">
        <p14:creationId xmlns:p14="http://schemas.microsoft.com/office/powerpoint/2010/main" val="1608514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5.0.5"/>
  <p:tag name="AS_OS" val="Microsoft Windows NT 10.0.17763.0"/>
  <p:tag name="AS_RELEASE_DATE" val="2021.06.14"/>
  <p:tag name="AS_TITLE" val="Aspose.Slides for .NET Standard 2.0"/>
  <p:tag name="AS_VERSION" val="21.6"/>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Arial" pitchFamily="34" charset="0"/>
        <a:cs typeface="Arial" pitchFamily="34" charset="0"/>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Arial" pitchFamily="34" charset="0"/>
        <a:cs typeface="Arial" pitchFamily="34" charset="0"/>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fillRect/>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Arial" pitchFamily="34" charset="0"/>
        <a:cs typeface="Arial" pitchFamily="34" charset="0"/>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Arial" pitchFamily="34" charset="0"/>
        <a:cs typeface="Arial" pitchFamily="34" charset="0"/>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fillRect/>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Arial" pitchFamily="34" charset="0"/>
        <a:cs typeface="Arial" pitchFamily="34" charset="0"/>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Arial" pitchFamily="34" charset="0"/>
        <a:cs typeface="Arial" pitchFamily="34" charset="0"/>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fillRect/>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5.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Arial" pitchFamily="34" charset="0"/>
        <a:cs typeface="Arial" pitchFamily="34" charset="0"/>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Arial" pitchFamily="34" charset="0"/>
        <a:cs typeface="Arial" pitchFamily="34" charset="0"/>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fillRect/>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otalTime>9</TotalTime>
  <Words>3174</Words>
  <Application>Microsoft Office PowerPoint</Application>
  <PresentationFormat>Widescreen</PresentationFormat>
  <Paragraphs>160</Paragraphs>
  <Slides>42</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42</vt:i4>
      </vt:variant>
    </vt:vector>
  </HeadingPairs>
  <TitlesOfParts>
    <vt:vector size="55" baseType="lpstr">
      <vt:lpstr>Aharoni</vt:lpstr>
      <vt:lpstr>Arial</vt:lpstr>
      <vt:lpstr>Arial Black</vt:lpstr>
      <vt:lpstr>Arial Rounded MT Bold</vt:lpstr>
      <vt:lpstr>Arial,Sans-Serif</vt:lpstr>
      <vt:lpstr>Calibri</vt:lpstr>
      <vt:lpstr>Castellar</vt:lpstr>
      <vt:lpstr>Century Gothic</vt:lpstr>
      <vt:lpstr>Office Theme</vt:lpstr>
      <vt:lpstr>Mesh</vt:lpstr>
      <vt:lpstr>Mesh</vt:lpstr>
      <vt:lpstr>Mesh</vt:lpstr>
      <vt:lpstr>Mesh</vt:lpstr>
      <vt:lpstr>DAB 103  Cryptocurrencies: An infographic  </vt:lpstr>
      <vt:lpstr>Introduction</vt:lpstr>
      <vt:lpstr>Introduction (cont.)</vt:lpstr>
      <vt:lpstr>INSPIRATION</vt:lpstr>
      <vt:lpstr>Problem statement</vt:lpstr>
      <vt:lpstr>PowerPoint Presentation</vt:lpstr>
      <vt:lpstr>Questions Our Project Would Answer</vt:lpstr>
      <vt:lpstr>Dataset</vt:lpstr>
      <vt:lpstr>eDA</vt:lpstr>
      <vt:lpstr>eDA (cont.)</vt:lpstr>
      <vt:lpstr>eDA (cont.)</vt:lpstr>
      <vt:lpstr>eDA (cont.)</vt:lpstr>
      <vt:lpstr>DATA CLEANING/TRANSFORMATION AND DATA ANALYSIS   </vt:lpstr>
      <vt:lpstr>Description</vt:lpstr>
      <vt:lpstr>We are describing basic statistics for various cryptocurrencies using boxplot and histogram.</vt:lpstr>
      <vt:lpstr> histogram with median for btc</vt:lpstr>
      <vt:lpstr> Boxplot for btc</vt:lpstr>
      <vt:lpstr>PowerPoint Presentation</vt:lpstr>
      <vt:lpstr>PowerPoint Presentation</vt:lpstr>
      <vt:lpstr>histogram with median for doge</vt:lpstr>
      <vt:lpstr>boxplot for doge</vt:lpstr>
      <vt:lpstr>Volume of coins traded</vt:lpstr>
      <vt:lpstr>Data cleaning</vt:lpstr>
      <vt:lpstr>Data Transformation Steps</vt:lpstr>
      <vt:lpstr>PowerPoint Presentation</vt:lpstr>
      <vt:lpstr>1) Why bitcoin became famous and what heights did it reached during its peak? </vt:lpstr>
      <vt:lpstr>PowerPoint Presentation</vt:lpstr>
      <vt:lpstr>PowerPoint Presentation</vt:lpstr>
      <vt:lpstr>2) Are other Cryptocurrencies prices dependent on Bitcoin, are the major peaks and crashes co-related?</vt:lpstr>
      <vt:lpstr>PowerPoint Presentation</vt:lpstr>
      <vt:lpstr>3) What is expected ROI (Return on Investment) when investing in Cryptocurrencies for a long term? How did Dogecoin which started as joke and ended up being worth half billion dollars?  </vt:lpstr>
      <vt:lpstr>PowerPoint Presentation</vt:lpstr>
      <vt:lpstr>PowerPoint Presentation</vt:lpstr>
      <vt:lpstr>4) How volatile is Bitcoin compared to gold? Does investing in volatile cryptocurrency really good investment? </vt:lpstr>
      <vt:lpstr>PowerPoint Presentation</vt:lpstr>
      <vt:lpstr>PowerPoint Presentation</vt:lpstr>
      <vt:lpstr>PowerPoint Presentation</vt:lpstr>
      <vt:lpstr>conclusion</vt:lpstr>
      <vt:lpstr>Recommendation</vt:lpstr>
      <vt:lpstr>References and resources</vt:lpstr>
      <vt:lpstr>References and resources (contd.)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DAB 103  Cryptocurrencies: An infographic  </dc:title>
  <cp:lastModifiedBy>Yuvraj</cp:lastModifiedBy>
  <cp:revision>9</cp:revision>
  <cp:lastPrinted>2021-07-25T18:16:55Z</cp:lastPrinted>
  <dcterms:created xsi:type="dcterms:W3CDTF">2021-07-25T18:16:55Z</dcterms:created>
  <dcterms:modified xsi:type="dcterms:W3CDTF">2021-07-25T18:25:59Z</dcterms:modified>
</cp:coreProperties>
</file>